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rimo" charset="1" panose="020B0604020202020204"/>
      <p:regular r:id="rId19"/>
    </p:embeddedFont>
    <p:embeddedFont>
      <p:font typeface="Open Sans" charset="1" panose="00000000000000000000"/>
      <p:regular r:id="rId20"/>
    </p:embeddedFont>
    <p:embeddedFont>
      <p:font typeface="Calibri (MS)" charset="1" panose="020F050202020403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notesSlides/notesSlide7.xml" Type="http://schemas.openxmlformats.org/officeDocument/2006/relationships/notesSlide"/><Relationship Id="rId27" Target="notesSlides/notesSlide8.xml" Type="http://schemas.openxmlformats.org/officeDocument/2006/relationships/notesSlide"/><Relationship Id="rId28" Target="notesSlides/notesSlide9.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F1F1F"/>
            </a:solidFill>
            <a:ln w="12700">
              <a:solidFill>
                <a:srgbClr val="000000"/>
              </a:solidFill>
            </a:ln>
          </p:spPr>
        </p:sp>
      </p:grpSp>
      <p:sp>
        <p:nvSpPr>
          <p:cNvPr name="Freeform 6" id="6"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8" id="8"/>
          <p:cNvSpPr txBox="true"/>
          <p:nvPr/>
        </p:nvSpPr>
        <p:spPr>
          <a:xfrm rot="0">
            <a:off x="992238" y="3080442"/>
            <a:ext cx="9445523" cy="1829095"/>
          </a:xfrm>
          <a:prstGeom prst="rect">
            <a:avLst/>
          </a:prstGeom>
        </p:spPr>
        <p:txBody>
          <a:bodyPr anchor="t" rtlCol="false" tIns="0" lIns="0" bIns="0" rIns="0">
            <a:spAutoFit/>
          </a:bodyPr>
          <a:lstStyle/>
          <a:p>
            <a:pPr algn="l">
              <a:lnSpc>
                <a:spcPts val="6937"/>
              </a:lnSpc>
            </a:pPr>
            <a:r>
              <a:rPr lang="en-US" sz="5562">
                <a:solidFill>
                  <a:srgbClr val="FEFEFE"/>
                </a:solidFill>
                <a:latin typeface="Arimo"/>
                <a:ea typeface="Arimo"/>
                <a:cs typeface="Arimo"/>
                <a:sym typeface="Arimo"/>
              </a:rPr>
              <a:t>OTT Content Performance &amp; Retention Analysis</a:t>
            </a:r>
          </a:p>
        </p:txBody>
      </p:sp>
      <p:sp>
        <p:nvSpPr>
          <p:cNvPr name="TextBox 9" id="9"/>
          <p:cNvSpPr txBox="true"/>
          <p:nvPr/>
        </p:nvSpPr>
        <p:spPr>
          <a:xfrm rot="0">
            <a:off x="992238" y="5249018"/>
            <a:ext cx="9445523" cy="1900237"/>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This project analyzes viewer engagement and retention across OTT platforms. We identify factors leading to viewer drop-off and evaluate content performance to support data-driven decisions for acquisition, production, and optimization.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F1F1F"/>
            </a:solidFill>
            <a:ln w="12700">
              <a:solidFill>
                <a:srgbClr val="000000"/>
              </a:solidFill>
            </a:ln>
          </p:spPr>
        </p:sp>
      </p:grpSp>
      <p:sp>
        <p:nvSpPr>
          <p:cNvPr name="Freeform 6" id="6"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8" id="8"/>
          <p:cNvSpPr txBox="true"/>
          <p:nvPr/>
        </p:nvSpPr>
        <p:spPr>
          <a:xfrm rot="0">
            <a:off x="7850238" y="2853633"/>
            <a:ext cx="9445523" cy="1829095"/>
          </a:xfrm>
          <a:prstGeom prst="rect">
            <a:avLst/>
          </a:prstGeom>
        </p:spPr>
        <p:txBody>
          <a:bodyPr anchor="t" rtlCol="false" tIns="0" lIns="0" bIns="0" rIns="0">
            <a:spAutoFit/>
          </a:bodyPr>
          <a:lstStyle/>
          <a:p>
            <a:pPr algn="l">
              <a:lnSpc>
                <a:spcPts val="6937"/>
              </a:lnSpc>
            </a:pPr>
            <a:r>
              <a:rPr lang="en-US" sz="5562">
                <a:solidFill>
                  <a:srgbClr val="FEFEFE"/>
                </a:solidFill>
                <a:latin typeface="Arimo"/>
                <a:ea typeface="Arimo"/>
                <a:cs typeface="Arimo"/>
                <a:sym typeface="Arimo"/>
              </a:rPr>
              <a:t>Conclusion: Quality Drives Retention</a:t>
            </a:r>
          </a:p>
        </p:txBody>
      </p:sp>
      <p:sp>
        <p:nvSpPr>
          <p:cNvPr name="TextBox 9" id="9"/>
          <p:cNvSpPr txBox="true"/>
          <p:nvPr/>
        </p:nvSpPr>
        <p:spPr>
          <a:xfrm rot="0">
            <a:off x="7850238" y="5022209"/>
            <a:ext cx="9445523" cy="2353866"/>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Viewer retention is driven more by storytelling quality and cognitive comfort than by content volume. Focusing on strong openings, balanced pacing, and reduced cognitive load can significantly improve retention, increase ROI, and transform content into high-impact successes.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F1F1F"/>
            </a:solidFill>
            <a:ln w="12700">
              <a:solidFill>
                <a:srgbClr val="000000"/>
              </a:solidFill>
            </a:ln>
          </p:spPr>
        </p:sp>
      </p:grpSp>
      <p:sp>
        <p:nvSpPr>
          <p:cNvPr name="Freeform 6" id="6"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8" id="8"/>
          <p:cNvSpPr txBox="true"/>
          <p:nvPr/>
        </p:nvSpPr>
        <p:spPr>
          <a:xfrm rot="0">
            <a:off x="7850238" y="1455687"/>
            <a:ext cx="9445523" cy="1829095"/>
          </a:xfrm>
          <a:prstGeom prst="rect">
            <a:avLst/>
          </a:prstGeom>
        </p:spPr>
        <p:txBody>
          <a:bodyPr anchor="t" rtlCol="false" tIns="0" lIns="0" bIns="0" rIns="0">
            <a:spAutoFit/>
          </a:bodyPr>
          <a:lstStyle/>
          <a:p>
            <a:pPr algn="l">
              <a:lnSpc>
                <a:spcPts val="6937"/>
              </a:lnSpc>
            </a:pPr>
            <a:r>
              <a:rPr lang="en-US" sz="5562">
                <a:solidFill>
                  <a:srgbClr val="FEFEFE"/>
                </a:solidFill>
                <a:latin typeface="Arimo"/>
                <a:ea typeface="Arimo"/>
                <a:cs typeface="Arimo"/>
                <a:sym typeface="Arimo"/>
              </a:rPr>
              <a:t>Project Overview &amp; Dataset Summary</a:t>
            </a:r>
          </a:p>
        </p:txBody>
      </p:sp>
      <p:grpSp>
        <p:nvGrpSpPr>
          <p:cNvPr name="Group 9" id="9"/>
          <p:cNvGrpSpPr/>
          <p:nvPr/>
        </p:nvGrpSpPr>
        <p:grpSpPr>
          <a:xfrm rot="0">
            <a:off x="7831188" y="3690938"/>
            <a:ext cx="9483623" cy="2655246"/>
            <a:chOff x="0" y="0"/>
            <a:chExt cx="12644831" cy="3540328"/>
          </a:xfrm>
        </p:grpSpPr>
        <p:sp>
          <p:nvSpPr>
            <p:cNvPr name="Freeform 10" id="10"/>
            <p:cNvSpPr/>
            <p:nvPr/>
          </p:nvSpPr>
          <p:spPr>
            <a:xfrm flipH="false" flipV="false" rot="0">
              <a:off x="25400" y="25400"/>
              <a:ext cx="12593955" cy="3489452"/>
            </a:xfrm>
            <a:custGeom>
              <a:avLst/>
              <a:gdLst/>
              <a:ahLst/>
              <a:cxnLst/>
              <a:rect r="r" b="b" t="t" l="l"/>
              <a:pathLst>
                <a:path h="3489452" w="12593955">
                  <a:moveTo>
                    <a:pt x="0" y="243840"/>
                  </a:moveTo>
                  <a:cubicBezTo>
                    <a:pt x="0" y="109220"/>
                    <a:pt x="110363" y="0"/>
                    <a:pt x="246380" y="0"/>
                  </a:cubicBezTo>
                  <a:lnTo>
                    <a:pt x="12347575" y="0"/>
                  </a:lnTo>
                  <a:cubicBezTo>
                    <a:pt x="12483719" y="0"/>
                    <a:pt x="12593955" y="109220"/>
                    <a:pt x="12593955" y="243840"/>
                  </a:cubicBezTo>
                  <a:lnTo>
                    <a:pt x="12593955" y="3245612"/>
                  </a:lnTo>
                  <a:cubicBezTo>
                    <a:pt x="12593955" y="3380232"/>
                    <a:pt x="12483592" y="3489452"/>
                    <a:pt x="12347575" y="3489452"/>
                  </a:cubicBezTo>
                  <a:lnTo>
                    <a:pt x="246380" y="3489452"/>
                  </a:lnTo>
                  <a:cubicBezTo>
                    <a:pt x="110236" y="3489452"/>
                    <a:pt x="0" y="3380232"/>
                    <a:pt x="0" y="3245612"/>
                  </a:cubicBezTo>
                  <a:close/>
                </a:path>
              </a:pathLst>
            </a:custGeom>
            <a:solidFill>
              <a:srgbClr val="1F1F1F"/>
            </a:solidFill>
            <a:ln w="12700">
              <a:solidFill>
                <a:srgbClr val="000000"/>
              </a:solidFill>
            </a:ln>
          </p:spPr>
        </p:sp>
        <p:sp>
          <p:nvSpPr>
            <p:cNvPr name="Freeform 11" id="11"/>
            <p:cNvSpPr/>
            <p:nvPr/>
          </p:nvSpPr>
          <p:spPr>
            <a:xfrm flipH="false" flipV="false" rot="0">
              <a:off x="0" y="0"/>
              <a:ext cx="12644755" cy="3540252"/>
            </a:xfrm>
            <a:custGeom>
              <a:avLst/>
              <a:gdLst/>
              <a:ahLst/>
              <a:cxnLst/>
              <a:rect r="r" b="b" t="t" l="l"/>
              <a:pathLst>
                <a:path h="3540252" w="12644755">
                  <a:moveTo>
                    <a:pt x="0" y="269240"/>
                  </a:moveTo>
                  <a:cubicBezTo>
                    <a:pt x="0" y="120269"/>
                    <a:pt x="121920" y="0"/>
                    <a:pt x="271780" y="0"/>
                  </a:cubicBezTo>
                  <a:lnTo>
                    <a:pt x="12372975" y="0"/>
                  </a:lnTo>
                  <a:lnTo>
                    <a:pt x="12372975" y="25400"/>
                  </a:lnTo>
                  <a:lnTo>
                    <a:pt x="12372975" y="0"/>
                  </a:lnTo>
                  <a:cubicBezTo>
                    <a:pt x="12522835" y="0"/>
                    <a:pt x="12644755" y="120269"/>
                    <a:pt x="12644755" y="269240"/>
                  </a:cubicBezTo>
                  <a:lnTo>
                    <a:pt x="12619355" y="269240"/>
                  </a:lnTo>
                  <a:lnTo>
                    <a:pt x="12644755" y="269240"/>
                  </a:lnTo>
                  <a:lnTo>
                    <a:pt x="12644755" y="3271012"/>
                  </a:lnTo>
                  <a:lnTo>
                    <a:pt x="12619355" y="3271012"/>
                  </a:lnTo>
                  <a:lnTo>
                    <a:pt x="12644755" y="3271012"/>
                  </a:lnTo>
                  <a:cubicBezTo>
                    <a:pt x="12644755" y="3419983"/>
                    <a:pt x="12522835" y="3540252"/>
                    <a:pt x="12372975" y="3540252"/>
                  </a:cubicBezTo>
                  <a:lnTo>
                    <a:pt x="12372975" y="3514852"/>
                  </a:lnTo>
                  <a:lnTo>
                    <a:pt x="12372975" y="3540252"/>
                  </a:lnTo>
                  <a:lnTo>
                    <a:pt x="271780" y="3540252"/>
                  </a:lnTo>
                  <a:lnTo>
                    <a:pt x="271780" y="3514852"/>
                  </a:lnTo>
                  <a:lnTo>
                    <a:pt x="271780" y="3540252"/>
                  </a:lnTo>
                  <a:cubicBezTo>
                    <a:pt x="121920" y="3540252"/>
                    <a:pt x="0" y="3419983"/>
                    <a:pt x="0" y="3271012"/>
                  </a:cubicBezTo>
                  <a:lnTo>
                    <a:pt x="0" y="269240"/>
                  </a:lnTo>
                  <a:lnTo>
                    <a:pt x="25400" y="269240"/>
                  </a:lnTo>
                  <a:lnTo>
                    <a:pt x="0" y="269240"/>
                  </a:lnTo>
                  <a:moveTo>
                    <a:pt x="50800" y="269240"/>
                  </a:moveTo>
                  <a:lnTo>
                    <a:pt x="50800" y="3271012"/>
                  </a:lnTo>
                  <a:lnTo>
                    <a:pt x="25400" y="3271012"/>
                  </a:lnTo>
                  <a:lnTo>
                    <a:pt x="50800" y="3271012"/>
                  </a:lnTo>
                  <a:cubicBezTo>
                    <a:pt x="50800" y="3391408"/>
                    <a:pt x="149479" y="3489452"/>
                    <a:pt x="271780" y="3489452"/>
                  </a:cubicBezTo>
                  <a:lnTo>
                    <a:pt x="12372975" y="3489452"/>
                  </a:lnTo>
                  <a:cubicBezTo>
                    <a:pt x="12495276" y="3489452"/>
                    <a:pt x="12593955" y="3391408"/>
                    <a:pt x="12593955" y="3271012"/>
                  </a:cubicBezTo>
                  <a:lnTo>
                    <a:pt x="12593955" y="269240"/>
                  </a:lnTo>
                  <a:cubicBezTo>
                    <a:pt x="12593955" y="148844"/>
                    <a:pt x="12495276" y="50800"/>
                    <a:pt x="12372975" y="50800"/>
                  </a:cubicBezTo>
                  <a:lnTo>
                    <a:pt x="271780" y="50800"/>
                  </a:lnTo>
                  <a:lnTo>
                    <a:pt x="271780" y="25400"/>
                  </a:lnTo>
                  <a:lnTo>
                    <a:pt x="271780" y="50800"/>
                  </a:lnTo>
                  <a:cubicBezTo>
                    <a:pt x="149479" y="50800"/>
                    <a:pt x="50800" y="148844"/>
                    <a:pt x="50800" y="269240"/>
                  </a:cubicBezTo>
                  <a:close/>
                </a:path>
              </a:pathLst>
            </a:custGeom>
            <a:solidFill>
              <a:srgbClr val="575757"/>
            </a:solidFill>
            <a:ln w="12700">
              <a:solidFill>
                <a:srgbClr val="000000"/>
              </a:solidFill>
            </a:ln>
          </p:spPr>
        </p:sp>
      </p:grpSp>
      <p:grpSp>
        <p:nvGrpSpPr>
          <p:cNvPr name="Group 12" id="12"/>
          <p:cNvGrpSpPr/>
          <p:nvPr/>
        </p:nvGrpSpPr>
        <p:grpSpPr>
          <a:xfrm rot="0">
            <a:off x="7812138" y="3709988"/>
            <a:ext cx="152400" cy="2617146"/>
            <a:chOff x="0" y="0"/>
            <a:chExt cx="203200" cy="3489528"/>
          </a:xfrm>
        </p:grpSpPr>
        <p:sp>
          <p:nvSpPr>
            <p:cNvPr name="Freeform 13" id="13"/>
            <p:cNvSpPr/>
            <p:nvPr/>
          </p:nvSpPr>
          <p:spPr>
            <a:xfrm flipH="false" flipV="false" rot="0">
              <a:off x="0" y="0"/>
              <a:ext cx="203200" cy="3489579"/>
            </a:xfrm>
            <a:custGeom>
              <a:avLst/>
              <a:gdLst/>
              <a:ahLst/>
              <a:cxnLst/>
              <a:rect r="r" b="b" t="t" l="l"/>
              <a:pathLst>
                <a:path h="3489579" w="203200">
                  <a:moveTo>
                    <a:pt x="0" y="56769"/>
                  </a:moveTo>
                  <a:cubicBezTo>
                    <a:pt x="0" y="25400"/>
                    <a:pt x="25400" y="0"/>
                    <a:pt x="56769" y="0"/>
                  </a:cubicBezTo>
                  <a:lnTo>
                    <a:pt x="146558" y="0"/>
                  </a:lnTo>
                  <a:cubicBezTo>
                    <a:pt x="177800" y="0"/>
                    <a:pt x="203200" y="25400"/>
                    <a:pt x="203200" y="56769"/>
                  </a:cubicBezTo>
                  <a:lnTo>
                    <a:pt x="203200" y="3432810"/>
                  </a:lnTo>
                  <a:cubicBezTo>
                    <a:pt x="203200" y="3464179"/>
                    <a:pt x="177800" y="3489579"/>
                    <a:pt x="146431" y="3489579"/>
                  </a:cubicBezTo>
                  <a:lnTo>
                    <a:pt x="56769" y="3489579"/>
                  </a:lnTo>
                  <a:cubicBezTo>
                    <a:pt x="25400" y="3489579"/>
                    <a:pt x="0" y="3464179"/>
                    <a:pt x="0" y="3432810"/>
                  </a:cubicBezTo>
                  <a:close/>
                </a:path>
              </a:pathLst>
            </a:custGeom>
            <a:solidFill>
              <a:srgbClr val="F5F547"/>
            </a:solidFill>
            <a:ln w="12700">
              <a:solidFill>
                <a:srgbClr val="000000"/>
              </a:solidFill>
            </a:ln>
          </p:spPr>
        </p:sp>
      </p:grpSp>
      <p:sp>
        <p:nvSpPr>
          <p:cNvPr name="TextBox 14" id="14"/>
          <p:cNvSpPr txBox="true"/>
          <p:nvPr/>
        </p:nvSpPr>
        <p:spPr>
          <a:xfrm rot="0">
            <a:off x="8286159" y="3993509"/>
            <a:ext cx="3544043" cy="481012"/>
          </a:xfrm>
          <a:prstGeom prst="rect">
            <a:avLst/>
          </a:prstGeom>
        </p:spPr>
        <p:txBody>
          <a:bodyPr anchor="t" rtlCol="false" tIns="0" lIns="0" bIns="0" rIns="0">
            <a:spAutoFit/>
          </a:bodyPr>
          <a:lstStyle/>
          <a:p>
            <a:pPr algn="l">
              <a:lnSpc>
                <a:spcPts val="3437"/>
              </a:lnSpc>
            </a:pPr>
            <a:r>
              <a:rPr lang="en-US" sz="2750">
                <a:solidFill>
                  <a:srgbClr val="BFBFBF"/>
                </a:solidFill>
                <a:latin typeface="Arimo"/>
                <a:ea typeface="Arimo"/>
                <a:cs typeface="Arimo"/>
                <a:sym typeface="Arimo"/>
              </a:rPr>
              <a:t>Project Objective</a:t>
            </a:r>
          </a:p>
        </p:txBody>
      </p:sp>
      <p:sp>
        <p:nvSpPr>
          <p:cNvPr name="TextBox 15" id="15"/>
          <p:cNvSpPr txBox="true"/>
          <p:nvPr/>
        </p:nvSpPr>
        <p:spPr>
          <a:xfrm rot="0">
            <a:off x="8286159" y="4558903"/>
            <a:ext cx="8687991" cy="1446609"/>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Identify factors causing viewer drop-off (cognitive load, pacing, hook strength) and evaluate content performance across genres and platforms.</a:t>
            </a:r>
          </a:p>
        </p:txBody>
      </p:sp>
      <p:grpSp>
        <p:nvGrpSpPr>
          <p:cNvPr name="Group 16" id="16"/>
          <p:cNvGrpSpPr/>
          <p:nvPr/>
        </p:nvGrpSpPr>
        <p:grpSpPr>
          <a:xfrm rot="0">
            <a:off x="7831188" y="6591595"/>
            <a:ext cx="9483623" cy="2201618"/>
            <a:chOff x="0" y="0"/>
            <a:chExt cx="12644831" cy="2935491"/>
          </a:xfrm>
        </p:grpSpPr>
        <p:sp>
          <p:nvSpPr>
            <p:cNvPr name="Freeform 17" id="17"/>
            <p:cNvSpPr/>
            <p:nvPr/>
          </p:nvSpPr>
          <p:spPr>
            <a:xfrm flipH="false" flipV="false" rot="0">
              <a:off x="25400" y="25400"/>
              <a:ext cx="12594082" cy="2884678"/>
            </a:xfrm>
            <a:custGeom>
              <a:avLst/>
              <a:gdLst/>
              <a:ahLst/>
              <a:cxnLst/>
              <a:rect r="r" b="b" t="t" l="l"/>
              <a:pathLst>
                <a:path h="2884678" w="12594082">
                  <a:moveTo>
                    <a:pt x="0" y="243840"/>
                  </a:moveTo>
                  <a:cubicBezTo>
                    <a:pt x="0" y="109220"/>
                    <a:pt x="110617" y="0"/>
                    <a:pt x="247142" y="0"/>
                  </a:cubicBezTo>
                  <a:lnTo>
                    <a:pt x="12346940" y="0"/>
                  </a:lnTo>
                  <a:cubicBezTo>
                    <a:pt x="12483465" y="0"/>
                    <a:pt x="12594082" y="109220"/>
                    <a:pt x="12594082" y="243840"/>
                  </a:cubicBezTo>
                  <a:lnTo>
                    <a:pt x="12594082" y="2640838"/>
                  </a:lnTo>
                  <a:cubicBezTo>
                    <a:pt x="12594082" y="2775458"/>
                    <a:pt x="12483465" y="2884678"/>
                    <a:pt x="12346940" y="2884678"/>
                  </a:cubicBezTo>
                  <a:lnTo>
                    <a:pt x="247142" y="2884678"/>
                  </a:lnTo>
                  <a:cubicBezTo>
                    <a:pt x="110617" y="2884678"/>
                    <a:pt x="0" y="2775458"/>
                    <a:pt x="0" y="2640838"/>
                  </a:cubicBezTo>
                  <a:close/>
                </a:path>
              </a:pathLst>
            </a:custGeom>
            <a:solidFill>
              <a:srgbClr val="1F1F1F"/>
            </a:solidFill>
            <a:ln w="12700">
              <a:solidFill>
                <a:srgbClr val="000000"/>
              </a:solidFill>
            </a:ln>
          </p:spPr>
        </p:sp>
        <p:sp>
          <p:nvSpPr>
            <p:cNvPr name="Freeform 18" id="18"/>
            <p:cNvSpPr/>
            <p:nvPr/>
          </p:nvSpPr>
          <p:spPr>
            <a:xfrm flipH="false" flipV="false" rot="0">
              <a:off x="0" y="0"/>
              <a:ext cx="12644882" cy="2935478"/>
            </a:xfrm>
            <a:custGeom>
              <a:avLst/>
              <a:gdLst/>
              <a:ahLst/>
              <a:cxnLst/>
              <a:rect r="r" b="b" t="t" l="l"/>
              <a:pathLst>
                <a:path h="2935478" w="12644882">
                  <a:moveTo>
                    <a:pt x="0" y="269240"/>
                  </a:moveTo>
                  <a:cubicBezTo>
                    <a:pt x="0" y="120269"/>
                    <a:pt x="122301" y="0"/>
                    <a:pt x="272542" y="0"/>
                  </a:cubicBezTo>
                  <a:lnTo>
                    <a:pt x="12372340" y="0"/>
                  </a:lnTo>
                  <a:lnTo>
                    <a:pt x="12372340" y="25400"/>
                  </a:lnTo>
                  <a:lnTo>
                    <a:pt x="12372340" y="0"/>
                  </a:lnTo>
                  <a:cubicBezTo>
                    <a:pt x="12522581" y="0"/>
                    <a:pt x="12644882" y="120269"/>
                    <a:pt x="12644882" y="269240"/>
                  </a:cubicBezTo>
                  <a:lnTo>
                    <a:pt x="12619482" y="269240"/>
                  </a:lnTo>
                  <a:lnTo>
                    <a:pt x="12644882" y="269240"/>
                  </a:lnTo>
                  <a:lnTo>
                    <a:pt x="12644882" y="2666238"/>
                  </a:lnTo>
                  <a:lnTo>
                    <a:pt x="12619482" y="2666238"/>
                  </a:lnTo>
                  <a:lnTo>
                    <a:pt x="12644882" y="2666238"/>
                  </a:lnTo>
                  <a:cubicBezTo>
                    <a:pt x="12644882" y="2815209"/>
                    <a:pt x="12522581" y="2935478"/>
                    <a:pt x="12372340" y="2935478"/>
                  </a:cubicBezTo>
                  <a:lnTo>
                    <a:pt x="12372340" y="2910078"/>
                  </a:lnTo>
                  <a:lnTo>
                    <a:pt x="12372340" y="2935478"/>
                  </a:lnTo>
                  <a:lnTo>
                    <a:pt x="272542" y="2935478"/>
                  </a:lnTo>
                  <a:lnTo>
                    <a:pt x="272542" y="2910078"/>
                  </a:lnTo>
                  <a:lnTo>
                    <a:pt x="272542"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507"/>
                    <a:pt x="149733" y="2884678"/>
                    <a:pt x="272542" y="2884678"/>
                  </a:cubicBezTo>
                  <a:lnTo>
                    <a:pt x="12372340" y="2884678"/>
                  </a:lnTo>
                  <a:cubicBezTo>
                    <a:pt x="12495149" y="2884678"/>
                    <a:pt x="12594082" y="2786507"/>
                    <a:pt x="12594082" y="2666238"/>
                  </a:cubicBezTo>
                  <a:lnTo>
                    <a:pt x="12594082" y="269240"/>
                  </a:lnTo>
                  <a:cubicBezTo>
                    <a:pt x="12594082" y="148971"/>
                    <a:pt x="12495149" y="50800"/>
                    <a:pt x="12372340" y="50800"/>
                  </a:cubicBezTo>
                  <a:lnTo>
                    <a:pt x="272542" y="50800"/>
                  </a:lnTo>
                  <a:lnTo>
                    <a:pt x="272542" y="25400"/>
                  </a:lnTo>
                  <a:lnTo>
                    <a:pt x="272542" y="50800"/>
                  </a:lnTo>
                  <a:cubicBezTo>
                    <a:pt x="149733" y="50800"/>
                    <a:pt x="50800" y="148971"/>
                    <a:pt x="50800" y="269240"/>
                  </a:cubicBezTo>
                  <a:close/>
                </a:path>
              </a:pathLst>
            </a:custGeom>
            <a:solidFill>
              <a:srgbClr val="575757"/>
            </a:solidFill>
            <a:ln w="12700">
              <a:solidFill>
                <a:srgbClr val="000000"/>
              </a:solidFill>
            </a:ln>
          </p:spPr>
        </p:sp>
      </p:grpSp>
      <p:grpSp>
        <p:nvGrpSpPr>
          <p:cNvPr name="Group 19" id="19"/>
          <p:cNvGrpSpPr/>
          <p:nvPr/>
        </p:nvGrpSpPr>
        <p:grpSpPr>
          <a:xfrm rot="0">
            <a:off x="7812138" y="6610645"/>
            <a:ext cx="152400" cy="2163518"/>
            <a:chOff x="0" y="0"/>
            <a:chExt cx="203200" cy="2884691"/>
          </a:xfrm>
        </p:grpSpPr>
        <p:sp>
          <p:nvSpPr>
            <p:cNvPr name="Freeform 20" id="20"/>
            <p:cNvSpPr/>
            <p:nvPr/>
          </p:nvSpPr>
          <p:spPr>
            <a:xfrm flipH="false" flipV="false" rot="0">
              <a:off x="0" y="0"/>
              <a:ext cx="203200" cy="2884805"/>
            </a:xfrm>
            <a:custGeom>
              <a:avLst/>
              <a:gdLst/>
              <a:ahLst/>
              <a:cxnLst/>
              <a:rect r="r" b="b" t="t" l="l"/>
              <a:pathLst>
                <a:path h="2884805" w="203200">
                  <a:moveTo>
                    <a:pt x="0" y="56769"/>
                  </a:moveTo>
                  <a:cubicBezTo>
                    <a:pt x="0" y="25400"/>
                    <a:pt x="25400" y="0"/>
                    <a:pt x="56769" y="0"/>
                  </a:cubicBezTo>
                  <a:lnTo>
                    <a:pt x="146558" y="0"/>
                  </a:lnTo>
                  <a:cubicBezTo>
                    <a:pt x="177800" y="0"/>
                    <a:pt x="203200" y="25400"/>
                    <a:pt x="203200" y="56769"/>
                  </a:cubicBezTo>
                  <a:lnTo>
                    <a:pt x="203200" y="2828036"/>
                  </a:lnTo>
                  <a:cubicBezTo>
                    <a:pt x="203200" y="2859405"/>
                    <a:pt x="177800" y="2884805"/>
                    <a:pt x="146431" y="2884805"/>
                  </a:cubicBezTo>
                  <a:lnTo>
                    <a:pt x="56769" y="2884805"/>
                  </a:lnTo>
                  <a:cubicBezTo>
                    <a:pt x="25400" y="2884805"/>
                    <a:pt x="0" y="2859405"/>
                    <a:pt x="0" y="2828036"/>
                  </a:cubicBezTo>
                  <a:close/>
                </a:path>
              </a:pathLst>
            </a:custGeom>
            <a:solidFill>
              <a:srgbClr val="F5F547"/>
            </a:solidFill>
            <a:ln w="12700">
              <a:solidFill>
                <a:srgbClr val="000000"/>
              </a:solidFill>
            </a:ln>
          </p:spPr>
        </p:sp>
      </p:grpSp>
      <p:sp>
        <p:nvSpPr>
          <p:cNvPr name="TextBox 21" id="21"/>
          <p:cNvSpPr txBox="true"/>
          <p:nvPr/>
        </p:nvSpPr>
        <p:spPr>
          <a:xfrm rot="0">
            <a:off x="8286159" y="6894166"/>
            <a:ext cx="3544043" cy="481012"/>
          </a:xfrm>
          <a:prstGeom prst="rect">
            <a:avLst/>
          </a:prstGeom>
        </p:spPr>
        <p:txBody>
          <a:bodyPr anchor="t" rtlCol="false" tIns="0" lIns="0" bIns="0" rIns="0">
            <a:spAutoFit/>
          </a:bodyPr>
          <a:lstStyle/>
          <a:p>
            <a:pPr algn="l">
              <a:lnSpc>
                <a:spcPts val="3437"/>
              </a:lnSpc>
            </a:pPr>
            <a:r>
              <a:rPr lang="en-US" sz="2750">
                <a:solidFill>
                  <a:srgbClr val="BFBFBF"/>
                </a:solidFill>
                <a:latin typeface="Arimo"/>
                <a:ea typeface="Arimo"/>
                <a:cs typeface="Arimo"/>
                <a:sym typeface="Arimo"/>
              </a:rPr>
              <a:t>Dataset Details</a:t>
            </a:r>
          </a:p>
        </p:txBody>
      </p:sp>
      <p:sp>
        <p:nvSpPr>
          <p:cNvPr name="TextBox 22" id="22"/>
          <p:cNvSpPr txBox="true"/>
          <p:nvPr/>
        </p:nvSpPr>
        <p:spPr>
          <a:xfrm rot="0">
            <a:off x="8286159" y="7459561"/>
            <a:ext cx="8687991" cy="992981"/>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33,171 records with 23 features on show metadata and viewer behavior. Minimal missing values, consistent data types.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F1F1F"/>
            </a:solidFill>
            <a:ln w="12700">
              <a:solidFill>
                <a:srgbClr val="000000"/>
              </a:solidFill>
            </a:ln>
          </p:spPr>
        </p:sp>
      </p:grpSp>
      <p:sp>
        <p:nvSpPr>
          <p:cNvPr name="Freeform 6" id="6"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TextBox 7" id="7"/>
          <p:cNvSpPr txBox="true"/>
          <p:nvPr/>
        </p:nvSpPr>
        <p:spPr>
          <a:xfrm rot="0">
            <a:off x="678361" y="494852"/>
            <a:ext cx="6582670" cy="643833"/>
          </a:xfrm>
          <a:prstGeom prst="rect">
            <a:avLst/>
          </a:prstGeom>
        </p:spPr>
        <p:txBody>
          <a:bodyPr anchor="t" rtlCol="false" tIns="0" lIns="0" bIns="0" rIns="0">
            <a:spAutoFit/>
          </a:bodyPr>
          <a:lstStyle/>
          <a:p>
            <a:pPr algn="l">
              <a:lnSpc>
                <a:spcPts val="4750"/>
              </a:lnSpc>
            </a:pPr>
            <a:r>
              <a:rPr lang="en-US" sz="3812">
                <a:solidFill>
                  <a:srgbClr val="FEFEFE"/>
                </a:solidFill>
                <a:latin typeface="Arimo"/>
                <a:ea typeface="Arimo"/>
                <a:cs typeface="Arimo"/>
                <a:sym typeface="Arimo"/>
              </a:rPr>
              <a:t>Key Attributes &amp; Data Quality</a:t>
            </a:r>
          </a:p>
        </p:txBody>
      </p:sp>
      <p:sp>
        <p:nvSpPr>
          <p:cNvPr name="TextBox 8" id="8"/>
          <p:cNvSpPr txBox="true"/>
          <p:nvPr/>
        </p:nvSpPr>
        <p:spPr>
          <a:xfrm rot="0">
            <a:off x="687172" y="1659284"/>
            <a:ext cx="2423074" cy="302866"/>
          </a:xfrm>
          <a:prstGeom prst="rect">
            <a:avLst/>
          </a:prstGeom>
        </p:spPr>
        <p:txBody>
          <a:bodyPr anchor="t" rtlCol="false" tIns="0" lIns="0" bIns="0" rIns="0">
            <a:spAutoFit/>
          </a:bodyPr>
          <a:lstStyle/>
          <a:p>
            <a:pPr algn="l">
              <a:lnSpc>
                <a:spcPts val="2375"/>
              </a:lnSpc>
            </a:pPr>
            <a:r>
              <a:rPr lang="en-US" sz="2000">
                <a:solidFill>
                  <a:srgbClr val="FEFEFE"/>
                </a:solidFill>
                <a:latin typeface="Arimo"/>
                <a:ea typeface="Arimo"/>
                <a:cs typeface="Arimo"/>
                <a:sym typeface="Arimo"/>
              </a:rPr>
              <a:t>Key Attributes:</a:t>
            </a:r>
          </a:p>
        </p:txBody>
      </p:sp>
      <p:sp>
        <p:nvSpPr>
          <p:cNvPr name="TextBox 9" id="9"/>
          <p:cNvSpPr txBox="true"/>
          <p:nvPr/>
        </p:nvSpPr>
        <p:spPr>
          <a:xfrm rot="0">
            <a:off x="668836" y="3124600"/>
            <a:ext cx="8229152" cy="281578"/>
          </a:xfrm>
          <a:prstGeom prst="rect">
            <a:avLst/>
          </a:prstGeom>
        </p:spPr>
        <p:txBody>
          <a:bodyPr anchor="t" rtlCol="false" tIns="0" lIns="0" bIns="0" rIns="0">
            <a:spAutoFit/>
          </a:bodyPr>
          <a:lstStyle/>
          <a:p>
            <a:pPr algn="l" marL="339328" indent="-169664" lvl="1">
              <a:lnSpc>
                <a:spcPts val="2437"/>
              </a:lnSpc>
              <a:buFont typeface="Arial"/>
              <a:buChar char="•"/>
            </a:pPr>
            <a:r>
              <a:rPr lang="en-US" sz="2249">
                <a:solidFill>
                  <a:srgbClr val="BFBFBF"/>
                </a:solidFill>
                <a:latin typeface="Open Sans"/>
                <a:ea typeface="Open Sans"/>
                <a:cs typeface="Open Sans"/>
                <a:sym typeface="Open Sans"/>
              </a:rPr>
              <a:t>Platform, Genre</a:t>
            </a:r>
          </a:p>
        </p:txBody>
      </p:sp>
      <p:sp>
        <p:nvSpPr>
          <p:cNvPr name="TextBox 10" id="10"/>
          <p:cNvSpPr txBox="true"/>
          <p:nvPr/>
        </p:nvSpPr>
        <p:spPr>
          <a:xfrm rot="0">
            <a:off x="678361" y="2545261"/>
            <a:ext cx="8229152" cy="262528"/>
          </a:xfrm>
          <a:prstGeom prst="rect">
            <a:avLst/>
          </a:prstGeom>
        </p:spPr>
        <p:txBody>
          <a:bodyPr anchor="t" rtlCol="false" tIns="0" lIns="0" bIns="0" rIns="0">
            <a:spAutoFit/>
          </a:bodyPr>
          <a:lstStyle/>
          <a:p>
            <a:pPr algn="l" marL="377031" indent="-188516" lvl="1">
              <a:lnSpc>
                <a:spcPts val="2437"/>
              </a:lnSpc>
              <a:buFont typeface="Arial"/>
              <a:buChar char="•"/>
            </a:pPr>
            <a:r>
              <a:rPr lang="en-US" sz="2499">
                <a:solidFill>
                  <a:srgbClr val="BFBFBF"/>
                </a:solidFill>
                <a:latin typeface="Open Sans"/>
                <a:ea typeface="Open Sans"/>
                <a:cs typeface="Open Sans"/>
                <a:sym typeface="Open Sans"/>
              </a:rPr>
              <a:t>Pacing Score, Hook Strength</a:t>
            </a:r>
          </a:p>
        </p:txBody>
      </p:sp>
      <p:sp>
        <p:nvSpPr>
          <p:cNvPr name="TextBox 11" id="11"/>
          <p:cNvSpPr txBox="true"/>
          <p:nvPr/>
        </p:nvSpPr>
        <p:spPr>
          <a:xfrm rot="0">
            <a:off x="687172" y="4321378"/>
            <a:ext cx="8359264" cy="218427"/>
          </a:xfrm>
          <a:prstGeom prst="rect">
            <a:avLst/>
          </a:prstGeom>
        </p:spPr>
        <p:txBody>
          <a:bodyPr anchor="t" rtlCol="false" tIns="0" lIns="0" bIns="0" rIns="0">
            <a:spAutoFit/>
          </a:bodyPr>
          <a:lstStyle/>
          <a:p>
            <a:pPr algn="l" marL="339328" indent="-169664" lvl="1">
              <a:lnSpc>
                <a:spcPts val="2437"/>
              </a:lnSpc>
              <a:buFont typeface="Arial"/>
              <a:buChar char="•"/>
            </a:pPr>
            <a:r>
              <a:rPr lang="en-US" sz="2249">
                <a:solidFill>
                  <a:srgbClr val="BFBFBF"/>
                </a:solidFill>
                <a:latin typeface="Open Sans"/>
                <a:ea typeface="Open Sans"/>
                <a:cs typeface="Open Sans"/>
                <a:sym typeface="Open Sans"/>
              </a:rPr>
              <a:t>Dialogue Density, Visual Intensity</a:t>
            </a:r>
          </a:p>
        </p:txBody>
      </p:sp>
      <p:sp>
        <p:nvSpPr>
          <p:cNvPr name="TextBox 12" id="12"/>
          <p:cNvSpPr txBox="true"/>
          <p:nvPr/>
        </p:nvSpPr>
        <p:spPr>
          <a:xfrm rot="0">
            <a:off x="687162" y="4856617"/>
            <a:ext cx="8229152" cy="281578"/>
          </a:xfrm>
          <a:prstGeom prst="rect">
            <a:avLst/>
          </a:prstGeom>
        </p:spPr>
        <p:txBody>
          <a:bodyPr anchor="t" rtlCol="false" tIns="0" lIns="0" bIns="0" rIns="0">
            <a:spAutoFit/>
          </a:bodyPr>
          <a:lstStyle/>
          <a:p>
            <a:pPr algn="l" marL="339328" indent="-169664" lvl="1">
              <a:lnSpc>
                <a:spcPts val="2437"/>
              </a:lnSpc>
              <a:buFont typeface="Arial"/>
              <a:buChar char="•"/>
            </a:pPr>
            <a:r>
              <a:rPr lang="en-US" sz="2249">
                <a:solidFill>
                  <a:srgbClr val="BFBFBF"/>
                </a:solidFill>
                <a:latin typeface="Open Sans"/>
                <a:ea typeface="Open Sans"/>
                <a:cs typeface="Open Sans"/>
                <a:sym typeface="Open Sans"/>
              </a:rPr>
              <a:t>Average Watch Percentage</a:t>
            </a:r>
          </a:p>
        </p:txBody>
      </p:sp>
      <p:sp>
        <p:nvSpPr>
          <p:cNvPr name="TextBox 13" id="13"/>
          <p:cNvSpPr txBox="true"/>
          <p:nvPr/>
        </p:nvSpPr>
        <p:spPr>
          <a:xfrm rot="0">
            <a:off x="678361" y="3678879"/>
            <a:ext cx="8229152" cy="262528"/>
          </a:xfrm>
          <a:prstGeom prst="rect">
            <a:avLst/>
          </a:prstGeom>
        </p:spPr>
        <p:txBody>
          <a:bodyPr anchor="t" rtlCol="false" tIns="0" lIns="0" bIns="0" rIns="0">
            <a:spAutoFit/>
          </a:bodyPr>
          <a:lstStyle/>
          <a:p>
            <a:pPr algn="l" marL="377031" indent="-188516" lvl="1">
              <a:lnSpc>
                <a:spcPts val="2437"/>
              </a:lnSpc>
              <a:buFont typeface="Arial"/>
              <a:buChar char="•"/>
            </a:pPr>
            <a:r>
              <a:rPr lang="en-US" sz="2499">
                <a:solidFill>
                  <a:srgbClr val="BFBFBF"/>
                </a:solidFill>
                <a:latin typeface="Open Sans"/>
                <a:ea typeface="Open Sans"/>
                <a:cs typeface="Open Sans"/>
                <a:sym typeface="Open Sans"/>
              </a:rPr>
              <a:t>Cognitive Load, Retention Risk</a:t>
            </a:r>
          </a:p>
        </p:txBody>
      </p:sp>
      <p:sp>
        <p:nvSpPr>
          <p:cNvPr name="TextBox 14" id="14"/>
          <p:cNvSpPr txBox="true"/>
          <p:nvPr/>
        </p:nvSpPr>
        <p:spPr>
          <a:xfrm rot="0">
            <a:off x="9390012" y="1585017"/>
            <a:ext cx="2423074" cy="340966"/>
          </a:xfrm>
          <a:prstGeom prst="rect">
            <a:avLst/>
          </a:prstGeom>
        </p:spPr>
        <p:txBody>
          <a:bodyPr anchor="t" rtlCol="false" tIns="0" lIns="0" bIns="0" rIns="0">
            <a:spAutoFit/>
          </a:bodyPr>
          <a:lstStyle/>
          <a:p>
            <a:pPr algn="l">
              <a:lnSpc>
                <a:spcPts val="2375"/>
              </a:lnSpc>
            </a:pPr>
            <a:r>
              <a:rPr lang="en-US" sz="1874">
                <a:solidFill>
                  <a:srgbClr val="FEFEFE"/>
                </a:solidFill>
                <a:latin typeface="Arimo"/>
                <a:ea typeface="Arimo"/>
                <a:cs typeface="Arimo"/>
                <a:sym typeface="Arimo"/>
              </a:rPr>
              <a:t>Data Quality:</a:t>
            </a:r>
          </a:p>
        </p:txBody>
      </p:sp>
      <p:sp>
        <p:nvSpPr>
          <p:cNvPr name="TextBox 15" id="15"/>
          <p:cNvSpPr txBox="true"/>
          <p:nvPr/>
        </p:nvSpPr>
        <p:spPr>
          <a:xfrm rot="0">
            <a:off x="9380487" y="1981533"/>
            <a:ext cx="8289541" cy="629841"/>
          </a:xfrm>
          <a:prstGeom prst="rect">
            <a:avLst/>
          </a:prstGeom>
        </p:spPr>
        <p:txBody>
          <a:bodyPr anchor="t" rtlCol="false" tIns="0" lIns="0" bIns="0" rIns="0">
            <a:spAutoFit/>
          </a:bodyPr>
          <a:lstStyle/>
          <a:p>
            <a:pPr algn="l">
              <a:lnSpc>
                <a:spcPts val="2437"/>
              </a:lnSpc>
            </a:pPr>
            <a:r>
              <a:rPr lang="en-US" sz="2000">
                <a:solidFill>
                  <a:srgbClr val="BFBFBF"/>
                </a:solidFill>
                <a:latin typeface="Open Sans"/>
                <a:ea typeface="Open Sans"/>
                <a:cs typeface="Open Sans"/>
                <a:sym typeface="Open Sans"/>
              </a:rPr>
              <a:t>Minimal missing values, consistent data types, and standardized formats ensure suitability for analysis and reporting.</a:t>
            </a:r>
          </a:p>
        </p:txBody>
      </p:sp>
      <p:sp>
        <p:nvSpPr>
          <p:cNvPr name="Freeform 16" id="16" descr="preencoded.png"/>
          <p:cNvSpPr/>
          <p:nvPr/>
        </p:nvSpPr>
        <p:spPr>
          <a:xfrm flipH="false" flipV="false" rot="0">
            <a:off x="9371686" y="2958103"/>
            <a:ext cx="8623840" cy="7161628"/>
          </a:xfrm>
          <a:custGeom>
            <a:avLst/>
            <a:gdLst/>
            <a:ahLst/>
            <a:cxnLst/>
            <a:rect r="r" b="b" t="t" l="l"/>
            <a:pathLst>
              <a:path h="7161628" w="8623840">
                <a:moveTo>
                  <a:pt x="0" y="0"/>
                </a:moveTo>
                <a:lnTo>
                  <a:pt x="8623839" y="0"/>
                </a:lnTo>
                <a:lnTo>
                  <a:pt x="8623839" y="7161628"/>
                </a:lnTo>
                <a:lnTo>
                  <a:pt x="0" y="7161628"/>
                </a:lnTo>
                <a:lnTo>
                  <a:pt x="0" y="0"/>
                </a:lnTo>
                <a:close/>
              </a:path>
            </a:pathLst>
          </a:custGeom>
          <a:blipFill>
            <a:blip r:embed="rId5"/>
            <a:stretch>
              <a:fillRect l="0" t="-10208" r="0" b="-10208"/>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F1F1F"/>
            </a:solidFill>
            <a:ln w="12700">
              <a:solidFill>
                <a:srgbClr val="000000"/>
              </a:solidFill>
            </a:ln>
          </p:spPr>
        </p:sp>
      </p:grpSp>
      <p:sp>
        <p:nvSpPr>
          <p:cNvPr name="Freeform 6" id="6"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8" id="8"/>
          <p:cNvSpPr txBox="true"/>
          <p:nvPr/>
        </p:nvSpPr>
        <p:spPr>
          <a:xfrm rot="0">
            <a:off x="7737872" y="706041"/>
            <a:ext cx="7463580" cy="833142"/>
          </a:xfrm>
          <a:prstGeom prst="rect">
            <a:avLst/>
          </a:prstGeom>
        </p:spPr>
        <p:txBody>
          <a:bodyPr anchor="t" rtlCol="false" tIns="0" lIns="0" bIns="0" rIns="0">
            <a:spAutoFit/>
          </a:bodyPr>
          <a:lstStyle/>
          <a:p>
            <a:pPr algn="l">
              <a:lnSpc>
                <a:spcPts val="6125"/>
              </a:lnSpc>
            </a:pPr>
            <a:r>
              <a:rPr lang="en-US" sz="4937">
                <a:solidFill>
                  <a:srgbClr val="FEFEFE"/>
                </a:solidFill>
                <a:latin typeface="Arimo"/>
                <a:ea typeface="Arimo"/>
                <a:cs typeface="Arimo"/>
                <a:sym typeface="Arimo"/>
              </a:rPr>
              <a:t>Exploratory Data Analysis</a:t>
            </a:r>
          </a:p>
        </p:txBody>
      </p:sp>
      <p:sp>
        <p:nvSpPr>
          <p:cNvPr name="TextBox 9" id="9"/>
          <p:cNvSpPr txBox="true"/>
          <p:nvPr/>
        </p:nvSpPr>
        <p:spPr>
          <a:xfrm rot="0">
            <a:off x="7737872" y="1821066"/>
            <a:ext cx="251374" cy="409423"/>
          </a:xfrm>
          <a:prstGeom prst="rect">
            <a:avLst/>
          </a:prstGeom>
        </p:spPr>
        <p:txBody>
          <a:bodyPr anchor="t" rtlCol="false" tIns="0" lIns="0" bIns="0" rIns="0">
            <a:spAutoFit/>
          </a:bodyPr>
          <a:lstStyle/>
          <a:p>
            <a:pPr algn="l">
              <a:lnSpc>
                <a:spcPts val="3125"/>
              </a:lnSpc>
            </a:pPr>
            <a:r>
              <a:rPr lang="en-US" sz="1937">
                <a:solidFill>
                  <a:srgbClr val="BFBFBF"/>
                </a:solidFill>
                <a:latin typeface="Arimo"/>
                <a:ea typeface="Arimo"/>
                <a:cs typeface="Arimo"/>
                <a:sym typeface="Arimo"/>
              </a:rPr>
              <a:t>01</a:t>
            </a:r>
          </a:p>
        </p:txBody>
      </p:sp>
      <p:grpSp>
        <p:nvGrpSpPr>
          <p:cNvPr name="Group 10" id="10"/>
          <p:cNvGrpSpPr/>
          <p:nvPr/>
        </p:nvGrpSpPr>
        <p:grpSpPr>
          <a:xfrm rot="0">
            <a:off x="7737872" y="2314870"/>
            <a:ext cx="9670256" cy="28575"/>
            <a:chOff x="0" y="0"/>
            <a:chExt cx="12893675" cy="38100"/>
          </a:xfrm>
        </p:grpSpPr>
        <p:sp>
          <p:nvSpPr>
            <p:cNvPr name="Freeform 11" id="11"/>
            <p:cNvSpPr/>
            <p:nvPr/>
          </p:nvSpPr>
          <p:spPr>
            <a:xfrm flipH="false" flipV="false" rot="0">
              <a:off x="0" y="0"/>
              <a:ext cx="12893675" cy="38100"/>
            </a:xfrm>
            <a:custGeom>
              <a:avLst/>
              <a:gdLst/>
              <a:ahLst/>
              <a:cxnLst/>
              <a:rect r="r" b="b" t="t" l="l"/>
              <a:pathLst>
                <a:path h="38100" w="12893675">
                  <a:moveTo>
                    <a:pt x="0" y="0"/>
                  </a:moveTo>
                  <a:lnTo>
                    <a:pt x="12893675" y="0"/>
                  </a:lnTo>
                  <a:lnTo>
                    <a:pt x="12893675" y="38100"/>
                  </a:lnTo>
                  <a:lnTo>
                    <a:pt x="0" y="38100"/>
                  </a:lnTo>
                  <a:close/>
                </a:path>
              </a:pathLst>
            </a:custGeom>
            <a:solidFill>
              <a:srgbClr val="F5F547"/>
            </a:solidFill>
            <a:ln w="12700">
              <a:solidFill>
                <a:srgbClr val="000000"/>
              </a:solidFill>
            </a:ln>
          </p:spPr>
        </p:sp>
      </p:grpSp>
      <p:sp>
        <p:nvSpPr>
          <p:cNvPr name="TextBox 12" id="12"/>
          <p:cNvSpPr txBox="true"/>
          <p:nvPr/>
        </p:nvSpPr>
        <p:spPr>
          <a:xfrm rot="0">
            <a:off x="7737872" y="2478586"/>
            <a:ext cx="3142802" cy="411956"/>
          </a:xfrm>
          <a:prstGeom prst="rect">
            <a:avLst/>
          </a:prstGeom>
        </p:spPr>
        <p:txBody>
          <a:bodyPr anchor="t" rtlCol="false" tIns="0" lIns="0" bIns="0" rIns="0">
            <a:spAutoFit/>
          </a:bodyPr>
          <a:lstStyle/>
          <a:p>
            <a:pPr algn="l">
              <a:lnSpc>
                <a:spcPts val="3062"/>
              </a:lnSpc>
            </a:pPr>
            <a:r>
              <a:rPr lang="en-US" sz="2437">
                <a:solidFill>
                  <a:srgbClr val="BFBFBF"/>
                </a:solidFill>
                <a:latin typeface="Arimo"/>
                <a:ea typeface="Arimo"/>
                <a:cs typeface="Arimo"/>
                <a:sym typeface="Arimo"/>
              </a:rPr>
              <a:t>Environment Setup</a:t>
            </a:r>
          </a:p>
        </p:txBody>
      </p:sp>
      <p:sp>
        <p:nvSpPr>
          <p:cNvPr name="TextBox 13" id="13"/>
          <p:cNvSpPr txBox="true"/>
          <p:nvPr/>
        </p:nvSpPr>
        <p:spPr>
          <a:xfrm rot="0">
            <a:off x="7737872" y="2955579"/>
            <a:ext cx="9670256" cy="487861"/>
          </a:xfrm>
          <a:prstGeom prst="rect">
            <a:avLst/>
          </a:prstGeom>
        </p:spPr>
        <p:txBody>
          <a:bodyPr anchor="t" rtlCol="false" tIns="0" lIns="0" bIns="0" rIns="0">
            <a:spAutoFit/>
          </a:bodyPr>
          <a:lstStyle/>
          <a:p>
            <a:pPr algn="l">
              <a:lnSpc>
                <a:spcPts val="3125"/>
              </a:lnSpc>
            </a:pPr>
            <a:r>
              <a:rPr lang="en-US" sz="1937">
                <a:solidFill>
                  <a:srgbClr val="BFBFBF"/>
                </a:solidFill>
                <a:latin typeface="Open Sans"/>
                <a:ea typeface="Open Sans"/>
                <a:cs typeface="Open Sans"/>
                <a:sym typeface="Open Sans"/>
              </a:rPr>
              <a:t>Imported Pandas, NumPy, and SQLAlchemy for data manipulation and analysis.</a:t>
            </a:r>
          </a:p>
        </p:txBody>
      </p:sp>
      <p:sp>
        <p:nvSpPr>
          <p:cNvPr name="TextBox 14" id="14"/>
          <p:cNvSpPr txBox="true"/>
          <p:nvPr/>
        </p:nvSpPr>
        <p:spPr>
          <a:xfrm rot="0">
            <a:off x="7737872" y="3788121"/>
            <a:ext cx="251374" cy="409423"/>
          </a:xfrm>
          <a:prstGeom prst="rect">
            <a:avLst/>
          </a:prstGeom>
        </p:spPr>
        <p:txBody>
          <a:bodyPr anchor="t" rtlCol="false" tIns="0" lIns="0" bIns="0" rIns="0">
            <a:spAutoFit/>
          </a:bodyPr>
          <a:lstStyle/>
          <a:p>
            <a:pPr algn="l">
              <a:lnSpc>
                <a:spcPts val="3125"/>
              </a:lnSpc>
            </a:pPr>
            <a:r>
              <a:rPr lang="en-US" sz="1937">
                <a:solidFill>
                  <a:srgbClr val="BFBFBF"/>
                </a:solidFill>
                <a:latin typeface="Arimo"/>
                <a:ea typeface="Arimo"/>
                <a:cs typeface="Arimo"/>
                <a:sym typeface="Arimo"/>
              </a:rPr>
              <a:t>02</a:t>
            </a:r>
          </a:p>
        </p:txBody>
      </p:sp>
      <p:grpSp>
        <p:nvGrpSpPr>
          <p:cNvPr name="Group 15" id="15"/>
          <p:cNvGrpSpPr/>
          <p:nvPr/>
        </p:nvGrpSpPr>
        <p:grpSpPr>
          <a:xfrm rot="0">
            <a:off x="7737872" y="4281935"/>
            <a:ext cx="9670256" cy="28575"/>
            <a:chOff x="0" y="0"/>
            <a:chExt cx="12893675" cy="38100"/>
          </a:xfrm>
        </p:grpSpPr>
        <p:sp>
          <p:nvSpPr>
            <p:cNvPr name="Freeform 16" id="16"/>
            <p:cNvSpPr/>
            <p:nvPr/>
          </p:nvSpPr>
          <p:spPr>
            <a:xfrm flipH="false" flipV="false" rot="0">
              <a:off x="0" y="0"/>
              <a:ext cx="12893675" cy="38100"/>
            </a:xfrm>
            <a:custGeom>
              <a:avLst/>
              <a:gdLst/>
              <a:ahLst/>
              <a:cxnLst/>
              <a:rect r="r" b="b" t="t" l="l"/>
              <a:pathLst>
                <a:path h="38100" w="12893675">
                  <a:moveTo>
                    <a:pt x="0" y="0"/>
                  </a:moveTo>
                  <a:lnTo>
                    <a:pt x="12893675" y="0"/>
                  </a:lnTo>
                  <a:lnTo>
                    <a:pt x="12893675" y="38100"/>
                  </a:lnTo>
                  <a:lnTo>
                    <a:pt x="0" y="38100"/>
                  </a:lnTo>
                  <a:close/>
                </a:path>
              </a:pathLst>
            </a:custGeom>
            <a:solidFill>
              <a:srgbClr val="F5F547"/>
            </a:solidFill>
            <a:ln w="12700">
              <a:solidFill>
                <a:srgbClr val="000000"/>
              </a:solidFill>
            </a:ln>
          </p:spPr>
        </p:sp>
      </p:grpSp>
      <p:sp>
        <p:nvSpPr>
          <p:cNvPr name="TextBox 17" id="17"/>
          <p:cNvSpPr txBox="true"/>
          <p:nvPr/>
        </p:nvSpPr>
        <p:spPr>
          <a:xfrm rot="0">
            <a:off x="7737872" y="4445641"/>
            <a:ext cx="3142802" cy="411956"/>
          </a:xfrm>
          <a:prstGeom prst="rect">
            <a:avLst/>
          </a:prstGeom>
        </p:spPr>
        <p:txBody>
          <a:bodyPr anchor="t" rtlCol="false" tIns="0" lIns="0" bIns="0" rIns="0">
            <a:spAutoFit/>
          </a:bodyPr>
          <a:lstStyle/>
          <a:p>
            <a:pPr algn="l">
              <a:lnSpc>
                <a:spcPts val="3062"/>
              </a:lnSpc>
            </a:pPr>
            <a:r>
              <a:rPr lang="en-US" sz="2437">
                <a:solidFill>
                  <a:srgbClr val="BFBFBF"/>
                </a:solidFill>
                <a:latin typeface="Arimo"/>
                <a:ea typeface="Arimo"/>
                <a:cs typeface="Arimo"/>
                <a:sym typeface="Arimo"/>
              </a:rPr>
              <a:t>Data Ingestion</a:t>
            </a:r>
          </a:p>
        </p:txBody>
      </p:sp>
      <p:sp>
        <p:nvSpPr>
          <p:cNvPr name="TextBox 18" id="18"/>
          <p:cNvSpPr txBox="true"/>
          <p:nvPr/>
        </p:nvSpPr>
        <p:spPr>
          <a:xfrm rot="0">
            <a:off x="7737872" y="4922634"/>
            <a:ext cx="9670256" cy="487861"/>
          </a:xfrm>
          <a:prstGeom prst="rect">
            <a:avLst/>
          </a:prstGeom>
        </p:spPr>
        <p:txBody>
          <a:bodyPr anchor="t" rtlCol="false" tIns="0" lIns="0" bIns="0" rIns="0">
            <a:spAutoFit/>
          </a:bodyPr>
          <a:lstStyle/>
          <a:p>
            <a:pPr algn="l">
              <a:lnSpc>
                <a:spcPts val="3125"/>
              </a:lnSpc>
            </a:pPr>
            <a:r>
              <a:rPr lang="en-US" sz="1937">
                <a:solidFill>
                  <a:srgbClr val="BFBFBF"/>
                </a:solidFill>
                <a:latin typeface="Open Sans"/>
                <a:ea typeface="Open Sans"/>
                <a:cs typeface="Open Sans"/>
                <a:sym typeface="Open Sans"/>
              </a:rPr>
              <a:t>Loaded 33,171 records from a CSV file.</a:t>
            </a:r>
          </a:p>
        </p:txBody>
      </p:sp>
      <p:sp>
        <p:nvSpPr>
          <p:cNvPr name="TextBox 19" id="19"/>
          <p:cNvSpPr txBox="true"/>
          <p:nvPr/>
        </p:nvSpPr>
        <p:spPr>
          <a:xfrm rot="0">
            <a:off x="7737872" y="5755186"/>
            <a:ext cx="251374" cy="409423"/>
          </a:xfrm>
          <a:prstGeom prst="rect">
            <a:avLst/>
          </a:prstGeom>
        </p:spPr>
        <p:txBody>
          <a:bodyPr anchor="t" rtlCol="false" tIns="0" lIns="0" bIns="0" rIns="0">
            <a:spAutoFit/>
          </a:bodyPr>
          <a:lstStyle/>
          <a:p>
            <a:pPr algn="l">
              <a:lnSpc>
                <a:spcPts val="3125"/>
              </a:lnSpc>
            </a:pPr>
            <a:r>
              <a:rPr lang="en-US" sz="1937">
                <a:solidFill>
                  <a:srgbClr val="BFBFBF"/>
                </a:solidFill>
                <a:latin typeface="Arimo"/>
                <a:ea typeface="Arimo"/>
                <a:cs typeface="Arimo"/>
                <a:sym typeface="Arimo"/>
              </a:rPr>
              <a:t>03</a:t>
            </a:r>
          </a:p>
        </p:txBody>
      </p:sp>
      <p:grpSp>
        <p:nvGrpSpPr>
          <p:cNvPr name="Group 20" id="20"/>
          <p:cNvGrpSpPr/>
          <p:nvPr/>
        </p:nvGrpSpPr>
        <p:grpSpPr>
          <a:xfrm rot="0">
            <a:off x="7737872" y="6248991"/>
            <a:ext cx="9670256" cy="28575"/>
            <a:chOff x="0" y="0"/>
            <a:chExt cx="12893675" cy="38100"/>
          </a:xfrm>
        </p:grpSpPr>
        <p:sp>
          <p:nvSpPr>
            <p:cNvPr name="Freeform 21" id="21"/>
            <p:cNvSpPr/>
            <p:nvPr/>
          </p:nvSpPr>
          <p:spPr>
            <a:xfrm flipH="false" flipV="false" rot="0">
              <a:off x="0" y="0"/>
              <a:ext cx="12893675" cy="38100"/>
            </a:xfrm>
            <a:custGeom>
              <a:avLst/>
              <a:gdLst/>
              <a:ahLst/>
              <a:cxnLst/>
              <a:rect r="r" b="b" t="t" l="l"/>
              <a:pathLst>
                <a:path h="38100" w="12893675">
                  <a:moveTo>
                    <a:pt x="0" y="0"/>
                  </a:moveTo>
                  <a:lnTo>
                    <a:pt x="12893675" y="0"/>
                  </a:lnTo>
                  <a:lnTo>
                    <a:pt x="12893675" y="38100"/>
                  </a:lnTo>
                  <a:lnTo>
                    <a:pt x="0" y="38100"/>
                  </a:lnTo>
                  <a:close/>
                </a:path>
              </a:pathLst>
            </a:custGeom>
            <a:solidFill>
              <a:srgbClr val="F5F547"/>
            </a:solidFill>
            <a:ln w="12700">
              <a:solidFill>
                <a:srgbClr val="000000"/>
              </a:solidFill>
            </a:ln>
          </p:spPr>
        </p:sp>
      </p:grpSp>
      <p:sp>
        <p:nvSpPr>
          <p:cNvPr name="TextBox 22" id="22"/>
          <p:cNvSpPr txBox="true"/>
          <p:nvPr/>
        </p:nvSpPr>
        <p:spPr>
          <a:xfrm rot="0">
            <a:off x="7737872" y="6412706"/>
            <a:ext cx="3142802" cy="411956"/>
          </a:xfrm>
          <a:prstGeom prst="rect">
            <a:avLst/>
          </a:prstGeom>
        </p:spPr>
        <p:txBody>
          <a:bodyPr anchor="t" rtlCol="false" tIns="0" lIns="0" bIns="0" rIns="0">
            <a:spAutoFit/>
          </a:bodyPr>
          <a:lstStyle/>
          <a:p>
            <a:pPr algn="l">
              <a:lnSpc>
                <a:spcPts val="3062"/>
              </a:lnSpc>
            </a:pPr>
            <a:r>
              <a:rPr lang="en-US" sz="2437">
                <a:solidFill>
                  <a:srgbClr val="BFBFBF"/>
                </a:solidFill>
                <a:latin typeface="Arimo"/>
                <a:ea typeface="Arimo"/>
                <a:cs typeface="Arimo"/>
                <a:sym typeface="Arimo"/>
              </a:rPr>
              <a:t>Data Cleaning</a:t>
            </a:r>
          </a:p>
        </p:txBody>
      </p:sp>
      <p:sp>
        <p:nvSpPr>
          <p:cNvPr name="TextBox 23" id="23"/>
          <p:cNvSpPr txBox="true"/>
          <p:nvPr/>
        </p:nvSpPr>
        <p:spPr>
          <a:xfrm rot="0">
            <a:off x="7737872" y="6889699"/>
            <a:ext cx="9670256" cy="487861"/>
          </a:xfrm>
          <a:prstGeom prst="rect">
            <a:avLst/>
          </a:prstGeom>
        </p:spPr>
        <p:txBody>
          <a:bodyPr anchor="t" rtlCol="false" tIns="0" lIns="0" bIns="0" rIns="0">
            <a:spAutoFit/>
          </a:bodyPr>
          <a:lstStyle/>
          <a:p>
            <a:pPr algn="l">
              <a:lnSpc>
                <a:spcPts val="3125"/>
              </a:lnSpc>
            </a:pPr>
            <a:r>
              <a:rPr lang="en-US" sz="1937">
                <a:solidFill>
                  <a:srgbClr val="BFBFBF"/>
                </a:solidFill>
                <a:latin typeface="Open Sans"/>
                <a:ea typeface="Open Sans"/>
                <a:cs typeface="Open Sans"/>
                <a:sym typeface="Open Sans"/>
              </a:rPr>
              <a:t>Standardized column names and validated data types.</a:t>
            </a:r>
          </a:p>
        </p:txBody>
      </p:sp>
      <p:sp>
        <p:nvSpPr>
          <p:cNvPr name="TextBox 24" id="24"/>
          <p:cNvSpPr txBox="true"/>
          <p:nvPr/>
        </p:nvSpPr>
        <p:spPr>
          <a:xfrm rot="0">
            <a:off x="7737872" y="7722241"/>
            <a:ext cx="251374" cy="409423"/>
          </a:xfrm>
          <a:prstGeom prst="rect">
            <a:avLst/>
          </a:prstGeom>
        </p:spPr>
        <p:txBody>
          <a:bodyPr anchor="t" rtlCol="false" tIns="0" lIns="0" bIns="0" rIns="0">
            <a:spAutoFit/>
          </a:bodyPr>
          <a:lstStyle/>
          <a:p>
            <a:pPr algn="l">
              <a:lnSpc>
                <a:spcPts val="3125"/>
              </a:lnSpc>
            </a:pPr>
            <a:r>
              <a:rPr lang="en-US" sz="1937">
                <a:solidFill>
                  <a:srgbClr val="BFBFBF"/>
                </a:solidFill>
                <a:latin typeface="Arimo"/>
                <a:ea typeface="Arimo"/>
                <a:cs typeface="Arimo"/>
                <a:sym typeface="Arimo"/>
              </a:rPr>
              <a:t>04</a:t>
            </a:r>
          </a:p>
        </p:txBody>
      </p:sp>
      <p:grpSp>
        <p:nvGrpSpPr>
          <p:cNvPr name="Group 25" id="25"/>
          <p:cNvGrpSpPr/>
          <p:nvPr/>
        </p:nvGrpSpPr>
        <p:grpSpPr>
          <a:xfrm rot="0">
            <a:off x="7737872" y="8216055"/>
            <a:ext cx="9670256" cy="28575"/>
            <a:chOff x="0" y="0"/>
            <a:chExt cx="12893675" cy="38100"/>
          </a:xfrm>
        </p:grpSpPr>
        <p:sp>
          <p:nvSpPr>
            <p:cNvPr name="Freeform 26" id="26"/>
            <p:cNvSpPr/>
            <p:nvPr/>
          </p:nvSpPr>
          <p:spPr>
            <a:xfrm flipH="false" flipV="false" rot="0">
              <a:off x="0" y="0"/>
              <a:ext cx="12893675" cy="38100"/>
            </a:xfrm>
            <a:custGeom>
              <a:avLst/>
              <a:gdLst/>
              <a:ahLst/>
              <a:cxnLst/>
              <a:rect r="r" b="b" t="t" l="l"/>
              <a:pathLst>
                <a:path h="38100" w="12893675">
                  <a:moveTo>
                    <a:pt x="0" y="0"/>
                  </a:moveTo>
                  <a:lnTo>
                    <a:pt x="12893675" y="0"/>
                  </a:lnTo>
                  <a:lnTo>
                    <a:pt x="12893675" y="38100"/>
                  </a:lnTo>
                  <a:lnTo>
                    <a:pt x="0" y="38100"/>
                  </a:lnTo>
                  <a:close/>
                </a:path>
              </a:pathLst>
            </a:custGeom>
            <a:solidFill>
              <a:srgbClr val="F5F547"/>
            </a:solidFill>
            <a:ln w="12700">
              <a:solidFill>
                <a:srgbClr val="000000"/>
              </a:solidFill>
            </a:ln>
          </p:spPr>
        </p:sp>
      </p:grpSp>
      <p:sp>
        <p:nvSpPr>
          <p:cNvPr name="TextBox 27" id="27"/>
          <p:cNvSpPr txBox="true"/>
          <p:nvPr/>
        </p:nvSpPr>
        <p:spPr>
          <a:xfrm rot="0">
            <a:off x="7737872" y="8379771"/>
            <a:ext cx="3142802" cy="411956"/>
          </a:xfrm>
          <a:prstGeom prst="rect">
            <a:avLst/>
          </a:prstGeom>
        </p:spPr>
        <p:txBody>
          <a:bodyPr anchor="t" rtlCol="false" tIns="0" lIns="0" bIns="0" rIns="0">
            <a:spAutoFit/>
          </a:bodyPr>
          <a:lstStyle/>
          <a:p>
            <a:pPr algn="l">
              <a:lnSpc>
                <a:spcPts val="3062"/>
              </a:lnSpc>
            </a:pPr>
            <a:r>
              <a:rPr lang="en-US" sz="2437">
                <a:solidFill>
                  <a:srgbClr val="BFBFBF"/>
                </a:solidFill>
                <a:latin typeface="Arimo"/>
                <a:ea typeface="Arimo"/>
                <a:cs typeface="Arimo"/>
                <a:sym typeface="Arimo"/>
              </a:rPr>
              <a:t>Exploratory Analysis</a:t>
            </a:r>
          </a:p>
        </p:txBody>
      </p:sp>
      <p:sp>
        <p:nvSpPr>
          <p:cNvPr name="TextBox 28" id="28"/>
          <p:cNvSpPr txBox="true"/>
          <p:nvPr/>
        </p:nvSpPr>
        <p:spPr>
          <a:xfrm rot="0">
            <a:off x="7737872" y="8856764"/>
            <a:ext cx="9670256" cy="487861"/>
          </a:xfrm>
          <a:prstGeom prst="rect">
            <a:avLst/>
          </a:prstGeom>
        </p:spPr>
        <p:txBody>
          <a:bodyPr anchor="t" rtlCol="false" tIns="0" lIns="0" bIns="0" rIns="0">
            <a:spAutoFit/>
          </a:bodyPr>
          <a:lstStyle/>
          <a:p>
            <a:pPr algn="l">
              <a:lnSpc>
                <a:spcPts val="3125"/>
              </a:lnSpc>
            </a:pPr>
            <a:r>
              <a:rPr lang="en-US" sz="1937">
                <a:solidFill>
                  <a:srgbClr val="BFBFBF"/>
                </a:solidFill>
                <a:latin typeface="Open Sans"/>
                <a:ea typeface="Open Sans"/>
                <a:cs typeface="Open Sans"/>
                <a:sym typeface="Open Sans"/>
              </a:rPr>
              <a:t>Correlation analysis revealed Cognitive Load's strong link to viewer drop-off.</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F1F1F"/>
            </a:solidFill>
            <a:ln w="12700">
              <a:solidFill>
                <a:srgbClr val="000000"/>
              </a:solidFill>
            </a:ln>
          </p:spPr>
        </p:sp>
      </p:grpSp>
      <p:sp>
        <p:nvSpPr>
          <p:cNvPr name="Freeform 6" id="6"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TextBox 7" id="7"/>
          <p:cNvSpPr txBox="true"/>
          <p:nvPr/>
        </p:nvSpPr>
        <p:spPr>
          <a:xfrm rot="0">
            <a:off x="992238" y="1931784"/>
            <a:ext cx="11951198" cy="943127"/>
          </a:xfrm>
          <a:prstGeom prst="rect">
            <a:avLst/>
          </a:prstGeom>
        </p:spPr>
        <p:txBody>
          <a:bodyPr anchor="t" rtlCol="false" tIns="0" lIns="0" bIns="0" rIns="0">
            <a:spAutoFit/>
          </a:bodyPr>
          <a:lstStyle/>
          <a:p>
            <a:pPr algn="l">
              <a:lnSpc>
                <a:spcPts val="6937"/>
              </a:lnSpc>
            </a:pPr>
            <a:r>
              <a:rPr lang="en-US" sz="5562">
                <a:solidFill>
                  <a:srgbClr val="FEFEFE"/>
                </a:solidFill>
                <a:latin typeface="Arimo"/>
                <a:ea typeface="Arimo"/>
                <a:cs typeface="Arimo"/>
                <a:sym typeface="Arimo"/>
              </a:rPr>
              <a:t>SQL Analysis: Platform Engagement</a:t>
            </a:r>
          </a:p>
        </p:txBody>
      </p:sp>
      <p:sp>
        <p:nvSpPr>
          <p:cNvPr name="TextBox 8" id="8"/>
          <p:cNvSpPr txBox="true"/>
          <p:nvPr/>
        </p:nvSpPr>
        <p:spPr>
          <a:xfrm rot="0">
            <a:off x="992238" y="3356219"/>
            <a:ext cx="16303523"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We identified platforms most successful at retaining viewers by analyzing average drop-off rates.</a:t>
            </a:r>
          </a:p>
        </p:txBody>
      </p:sp>
      <p:grpSp>
        <p:nvGrpSpPr>
          <p:cNvPr name="Group 9" id="9"/>
          <p:cNvGrpSpPr/>
          <p:nvPr/>
        </p:nvGrpSpPr>
        <p:grpSpPr>
          <a:xfrm rot="0">
            <a:off x="987476" y="4209755"/>
            <a:ext cx="16313048" cy="4093073"/>
            <a:chOff x="0" y="0"/>
            <a:chExt cx="21750731" cy="5457431"/>
          </a:xfrm>
        </p:grpSpPr>
        <p:sp>
          <p:nvSpPr>
            <p:cNvPr name="Freeform 10" id="10"/>
            <p:cNvSpPr/>
            <p:nvPr/>
          </p:nvSpPr>
          <p:spPr>
            <a:xfrm flipH="false" flipV="false" rot="0">
              <a:off x="0" y="0"/>
              <a:ext cx="21750782" cy="5457444"/>
            </a:xfrm>
            <a:custGeom>
              <a:avLst/>
              <a:gdLst/>
              <a:ahLst/>
              <a:cxnLst/>
              <a:rect r="r" b="b" t="t" l="l"/>
              <a:pathLst>
                <a:path h="5457444" w="21750782">
                  <a:moveTo>
                    <a:pt x="0" y="63119"/>
                  </a:moveTo>
                  <a:cubicBezTo>
                    <a:pt x="0" y="28194"/>
                    <a:pt x="28321" y="0"/>
                    <a:pt x="63246" y="0"/>
                  </a:cubicBezTo>
                  <a:lnTo>
                    <a:pt x="21687537" y="0"/>
                  </a:lnTo>
                  <a:lnTo>
                    <a:pt x="21687537" y="6350"/>
                  </a:lnTo>
                  <a:lnTo>
                    <a:pt x="21687537" y="0"/>
                  </a:lnTo>
                  <a:cubicBezTo>
                    <a:pt x="21722462" y="0"/>
                    <a:pt x="21750782" y="28194"/>
                    <a:pt x="21750782" y="63119"/>
                  </a:cubicBezTo>
                  <a:lnTo>
                    <a:pt x="21744432" y="63119"/>
                  </a:lnTo>
                  <a:lnTo>
                    <a:pt x="21750782" y="63119"/>
                  </a:lnTo>
                  <a:lnTo>
                    <a:pt x="21750782" y="5394325"/>
                  </a:lnTo>
                  <a:lnTo>
                    <a:pt x="21744432" y="5394325"/>
                  </a:lnTo>
                  <a:lnTo>
                    <a:pt x="21750782" y="5394325"/>
                  </a:lnTo>
                  <a:cubicBezTo>
                    <a:pt x="21750782" y="5429123"/>
                    <a:pt x="21722462" y="5457444"/>
                    <a:pt x="21687537" y="5457444"/>
                  </a:cubicBezTo>
                  <a:lnTo>
                    <a:pt x="21687537" y="5451094"/>
                  </a:lnTo>
                  <a:lnTo>
                    <a:pt x="21687537" y="5457444"/>
                  </a:lnTo>
                  <a:lnTo>
                    <a:pt x="63246" y="5457444"/>
                  </a:lnTo>
                  <a:lnTo>
                    <a:pt x="63246" y="5451094"/>
                  </a:lnTo>
                  <a:lnTo>
                    <a:pt x="63246" y="5457444"/>
                  </a:lnTo>
                  <a:cubicBezTo>
                    <a:pt x="28321" y="5457444"/>
                    <a:pt x="0" y="5429250"/>
                    <a:pt x="0" y="5394325"/>
                  </a:cubicBezTo>
                  <a:lnTo>
                    <a:pt x="0" y="63119"/>
                  </a:lnTo>
                  <a:lnTo>
                    <a:pt x="6350" y="63119"/>
                  </a:lnTo>
                  <a:lnTo>
                    <a:pt x="0" y="63119"/>
                  </a:lnTo>
                  <a:moveTo>
                    <a:pt x="12700" y="63119"/>
                  </a:moveTo>
                  <a:lnTo>
                    <a:pt x="12700" y="5394325"/>
                  </a:lnTo>
                  <a:lnTo>
                    <a:pt x="6350" y="5394325"/>
                  </a:lnTo>
                  <a:lnTo>
                    <a:pt x="12700" y="5394325"/>
                  </a:lnTo>
                  <a:cubicBezTo>
                    <a:pt x="12700" y="5422138"/>
                    <a:pt x="35306" y="5444744"/>
                    <a:pt x="63246" y="5444744"/>
                  </a:cubicBezTo>
                  <a:lnTo>
                    <a:pt x="21687537" y="5444744"/>
                  </a:lnTo>
                  <a:cubicBezTo>
                    <a:pt x="21715476" y="5444744"/>
                    <a:pt x="21738082" y="5422138"/>
                    <a:pt x="21738082" y="5394325"/>
                  </a:cubicBezTo>
                  <a:lnTo>
                    <a:pt x="21738082" y="63119"/>
                  </a:lnTo>
                  <a:cubicBezTo>
                    <a:pt x="21738082" y="35306"/>
                    <a:pt x="21715476" y="12700"/>
                    <a:pt x="21687537" y="12700"/>
                  </a:cubicBezTo>
                  <a:lnTo>
                    <a:pt x="63246" y="12700"/>
                  </a:lnTo>
                  <a:lnTo>
                    <a:pt x="63246" y="6350"/>
                  </a:lnTo>
                  <a:lnTo>
                    <a:pt x="63246" y="12700"/>
                  </a:lnTo>
                  <a:cubicBezTo>
                    <a:pt x="35306" y="12700"/>
                    <a:pt x="12700" y="35306"/>
                    <a:pt x="12700" y="63119"/>
                  </a:cubicBezTo>
                  <a:close/>
                </a:path>
              </a:pathLst>
            </a:custGeom>
            <a:solidFill>
              <a:srgbClr val="FFFFFF">
                <a:alpha val="5490"/>
              </a:srgbClr>
            </a:solidFill>
            <a:ln w="12700">
              <a:solidFill>
                <a:srgbClr val="000000"/>
              </a:solidFill>
            </a:ln>
          </p:spPr>
        </p:sp>
      </p:grpSp>
      <p:grpSp>
        <p:nvGrpSpPr>
          <p:cNvPr name="Group 11" id="11"/>
          <p:cNvGrpSpPr/>
          <p:nvPr/>
        </p:nvGrpSpPr>
        <p:grpSpPr>
          <a:xfrm rot="0">
            <a:off x="1001763" y="4224042"/>
            <a:ext cx="16284473" cy="812902"/>
            <a:chOff x="0" y="0"/>
            <a:chExt cx="21712631" cy="1083869"/>
          </a:xfrm>
        </p:grpSpPr>
        <p:sp>
          <p:nvSpPr>
            <p:cNvPr name="Freeform 12" id="12"/>
            <p:cNvSpPr/>
            <p:nvPr/>
          </p:nvSpPr>
          <p:spPr>
            <a:xfrm flipH="false" flipV="false" rot="0">
              <a:off x="0" y="0"/>
              <a:ext cx="21712682" cy="1083818"/>
            </a:xfrm>
            <a:custGeom>
              <a:avLst/>
              <a:gdLst/>
              <a:ahLst/>
              <a:cxnLst/>
              <a:rect r="r" b="b" t="t" l="l"/>
              <a:pathLst>
                <a:path h="1083818" w="21712682">
                  <a:moveTo>
                    <a:pt x="0" y="0"/>
                  </a:moveTo>
                  <a:lnTo>
                    <a:pt x="21712682" y="0"/>
                  </a:lnTo>
                  <a:lnTo>
                    <a:pt x="21712682" y="1083818"/>
                  </a:lnTo>
                  <a:lnTo>
                    <a:pt x="0" y="1083818"/>
                  </a:lnTo>
                  <a:close/>
                </a:path>
              </a:pathLst>
            </a:custGeom>
            <a:solidFill>
              <a:srgbClr val="FFFFFF">
                <a:alpha val="0"/>
              </a:srgbClr>
            </a:solidFill>
            <a:ln w="12700">
              <a:solidFill>
                <a:srgbClr val="000000"/>
              </a:solidFill>
            </a:ln>
          </p:spPr>
        </p:sp>
      </p:grpSp>
      <p:sp>
        <p:nvSpPr>
          <p:cNvPr name="TextBox 13" id="13"/>
          <p:cNvSpPr txBox="true"/>
          <p:nvPr/>
        </p:nvSpPr>
        <p:spPr>
          <a:xfrm rot="0">
            <a:off x="1285427" y="4317949"/>
            <a:ext cx="4313482"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YouTube Premium</a:t>
            </a:r>
          </a:p>
        </p:txBody>
      </p:sp>
      <p:sp>
        <p:nvSpPr>
          <p:cNvPr name="TextBox 14" id="14"/>
          <p:cNvSpPr txBox="true"/>
          <p:nvPr/>
        </p:nvSpPr>
        <p:spPr>
          <a:xfrm rot="0">
            <a:off x="6175477" y="4317949"/>
            <a:ext cx="5122964"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0.423</a:t>
            </a:r>
          </a:p>
        </p:txBody>
      </p:sp>
      <p:sp>
        <p:nvSpPr>
          <p:cNvPr name="TextBox 15" id="15"/>
          <p:cNvSpPr txBox="true"/>
          <p:nvPr/>
        </p:nvSpPr>
        <p:spPr>
          <a:xfrm rot="0">
            <a:off x="11874998" y="4317949"/>
            <a:ext cx="5127727"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1</a:t>
            </a:r>
          </a:p>
        </p:txBody>
      </p:sp>
      <p:grpSp>
        <p:nvGrpSpPr>
          <p:cNvPr name="Group 16" id="16"/>
          <p:cNvGrpSpPr/>
          <p:nvPr/>
        </p:nvGrpSpPr>
        <p:grpSpPr>
          <a:xfrm rot="0">
            <a:off x="1001763" y="5036934"/>
            <a:ext cx="16284473" cy="812902"/>
            <a:chOff x="0" y="0"/>
            <a:chExt cx="21712631" cy="1083869"/>
          </a:xfrm>
        </p:grpSpPr>
        <p:sp>
          <p:nvSpPr>
            <p:cNvPr name="Freeform 17" id="17"/>
            <p:cNvSpPr/>
            <p:nvPr/>
          </p:nvSpPr>
          <p:spPr>
            <a:xfrm flipH="false" flipV="false" rot="0">
              <a:off x="0" y="0"/>
              <a:ext cx="21712682" cy="1083818"/>
            </a:xfrm>
            <a:custGeom>
              <a:avLst/>
              <a:gdLst/>
              <a:ahLst/>
              <a:cxnLst/>
              <a:rect r="r" b="b" t="t" l="l"/>
              <a:pathLst>
                <a:path h="1083818" w="21712682">
                  <a:moveTo>
                    <a:pt x="0" y="0"/>
                  </a:moveTo>
                  <a:lnTo>
                    <a:pt x="21712682" y="0"/>
                  </a:lnTo>
                  <a:lnTo>
                    <a:pt x="21712682" y="1083818"/>
                  </a:lnTo>
                  <a:lnTo>
                    <a:pt x="0" y="1083818"/>
                  </a:lnTo>
                  <a:close/>
                </a:path>
              </a:pathLst>
            </a:custGeom>
            <a:solidFill>
              <a:srgbClr val="000000">
                <a:alpha val="0"/>
              </a:srgbClr>
            </a:solidFill>
            <a:ln w="12700">
              <a:solidFill>
                <a:srgbClr val="000000"/>
              </a:solidFill>
            </a:ln>
          </p:spPr>
        </p:sp>
      </p:grpSp>
      <p:sp>
        <p:nvSpPr>
          <p:cNvPr name="TextBox 18" id="18"/>
          <p:cNvSpPr txBox="true"/>
          <p:nvPr/>
        </p:nvSpPr>
        <p:spPr>
          <a:xfrm rot="0">
            <a:off x="1285427" y="5130851"/>
            <a:ext cx="4313482"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Rakuten Viki</a:t>
            </a:r>
          </a:p>
        </p:txBody>
      </p:sp>
      <p:sp>
        <p:nvSpPr>
          <p:cNvPr name="TextBox 19" id="19"/>
          <p:cNvSpPr txBox="true"/>
          <p:nvPr/>
        </p:nvSpPr>
        <p:spPr>
          <a:xfrm rot="0">
            <a:off x="6175477" y="5130851"/>
            <a:ext cx="5122964"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0.426</a:t>
            </a:r>
          </a:p>
        </p:txBody>
      </p:sp>
      <p:sp>
        <p:nvSpPr>
          <p:cNvPr name="TextBox 20" id="20"/>
          <p:cNvSpPr txBox="true"/>
          <p:nvPr/>
        </p:nvSpPr>
        <p:spPr>
          <a:xfrm rot="0">
            <a:off x="11874998" y="5130851"/>
            <a:ext cx="5127727"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6</a:t>
            </a:r>
          </a:p>
        </p:txBody>
      </p:sp>
      <p:grpSp>
        <p:nvGrpSpPr>
          <p:cNvPr name="Group 21" id="21"/>
          <p:cNvGrpSpPr/>
          <p:nvPr/>
        </p:nvGrpSpPr>
        <p:grpSpPr>
          <a:xfrm rot="0">
            <a:off x="1001763" y="5849836"/>
            <a:ext cx="16284473" cy="812902"/>
            <a:chOff x="0" y="0"/>
            <a:chExt cx="21712631" cy="1083869"/>
          </a:xfrm>
        </p:grpSpPr>
        <p:sp>
          <p:nvSpPr>
            <p:cNvPr name="Freeform 22" id="22"/>
            <p:cNvSpPr/>
            <p:nvPr/>
          </p:nvSpPr>
          <p:spPr>
            <a:xfrm flipH="false" flipV="false" rot="0">
              <a:off x="0" y="0"/>
              <a:ext cx="21712682" cy="1083818"/>
            </a:xfrm>
            <a:custGeom>
              <a:avLst/>
              <a:gdLst/>
              <a:ahLst/>
              <a:cxnLst/>
              <a:rect r="r" b="b" t="t" l="l"/>
              <a:pathLst>
                <a:path h="1083818" w="21712682">
                  <a:moveTo>
                    <a:pt x="0" y="0"/>
                  </a:moveTo>
                  <a:lnTo>
                    <a:pt x="21712682" y="0"/>
                  </a:lnTo>
                  <a:lnTo>
                    <a:pt x="21712682" y="1083818"/>
                  </a:lnTo>
                  <a:lnTo>
                    <a:pt x="0" y="1083818"/>
                  </a:lnTo>
                  <a:close/>
                </a:path>
              </a:pathLst>
            </a:custGeom>
            <a:solidFill>
              <a:srgbClr val="FFFFFF">
                <a:alpha val="0"/>
              </a:srgbClr>
            </a:solidFill>
            <a:ln w="12700">
              <a:solidFill>
                <a:srgbClr val="000000"/>
              </a:solidFill>
            </a:ln>
          </p:spPr>
        </p:sp>
      </p:grpSp>
      <p:sp>
        <p:nvSpPr>
          <p:cNvPr name="TextBox 23" id="23"/>
          <p:cNvSpPr txBox="true"/>
          <p:nvPr/>
        </p:nvSpPr>
        <p:spPr>
          <a:xfrm rot="0">
            <a:off x="1285427" y="5943752"/>
            <a:ext cx="4313482"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AMC+ Amazon Channel</a:t>
            </a:r>
          </a:p>
        </p:txBody>
      </p:sp>
      <p:sp>
        <p:nvSpPr>
          <p:cNvPr name="TextBox 24" id="24"/>
          <p:cNvSpPr txBox="true"/>
          <p:nvPr/>
        </p:nvSpPr>
        <p:spPr>
          <a:xfrm rot="0">
            <a:off x="6175477" y="5943752"/>
            <a:ext cx="5122964"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0.433</a:t>
            </a:r>
          </a:p>
        </p:txBody>
      </p:sp>
      <p:sp>
        <p:nvSpPr>
          <p:cNvPr name="TextBox 25" id="25"/>
          <p:cNvSpPr txBox="true"/>
          <p:nvPr/>
        </p:nvSpPr>
        <p:spPr>
          <a:xfrm rot="0">
            <a:off x="11874998" y="5943752"/>
            <a:ext cx="5127727"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1</a:t>
            </a:r>
          </a:p>
        </p:txBody>
      </p:sp>
      <p:grpSp>
        <p:nvGrpSpPr>
          <p:cNvPr name="Group 26" id="26"/>
          <p:cNvGrpSpPr/>
          <p:nvPr/>
        </p:nvGrpSpPr>
        <p:grpSpPr>
          <a:xfrm rot="0">
            <a:off x="1001763" y="6662738"/>
            <a:ext cx="16284473" cy="812902"/>
            <a:chOff x="0" y="0"/>
            <a:chExt cx="21712631" cy="1083869"/>
          </a:xfrm>
        </p:grpSpPr>
        <p:sp>
          <p:nvSpPr>
            <p:cNvPr name="Freeform 27" id="27"/>
            <p:cNvSpPr/>
            <p:nvPr/>
          </p:nvSpPr>
          <p:spPr>
            <a:xfrm flipH="false" flipV="false" rot="0">
              <a:off x="0" y="0"/>
              <a:ext cx="21712682" cy="1083818"/>
            </a:xfrm>
            <a:custGeom>
              <a:avLst/>
              <a:gdLst/>
              <a:ahLst/>
              <a:cxnLst/>
              <a:rect r="r" b="b" t="t" l="l"/>
              <a:pathLst>
                <a:path h="1083818" w="21712682">
                  <a:moveTo>
                    <a:pt x="0" y="0"/>
                  </a:moveTo>
                  <a:lnTo>
                    <a:pt x="21712682" y="0"/>
                  </a:lnTo>
                  <a:lnTo>
                    <a:pt x="21712682" y="1083818"/>
                  </a:lnTo>
                  <a:lnTo>
                    <a:pt x="0" y="1083818"/>
                  </a:lnTo>
                  <a:close/>
                </a:path>
              </a:pathLst>
            </a:custGeom>
            <a:solidFill>
              <a:srgbClr val="000000">
                <a:alpha val="0"/>
              </a:srgbClr>
            </a:solidFill>
            <a:ln w="12700">
              <a:solidFill>
                <a:srgbClr val="000000"/>
              </a:solidFill>
            </a:ln>
          </p:spPr>
        </p:sp>
      </p:grpSp>
      <p:sp>
        <p:nvSpPr>
          <p:cNvPr name="TextBox 28" id="28"/>
          <p:cNvSpPr txBox="true"/>
          <p:nvPr/>
        </p:nvSpPr>
        <p:spPr>
          <a:xfrm rot="0">
            <a:off x="1285427" y="6756644"/>
            <a:ext cx="4313482"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HBO Max</a:t>
            </a:r>
          </a:p>
        </p:txBody>
      </p:sp>
      <p:sp>
        <p:nvSpPr>
          <p:cNvPr name="TextBox 29" id="29"/>
          <p:cNvSpPr txBox="true"/>
          <p:nvPr/>
        </p:nvSpPr>
        <p:spPr>
          <a:xfrm rot="0">
            <a:off x="6175477" y="6756644"/>
            <a:ext cx="5122964"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0.456</a:t>
            </a:r>
          </a:p>
        </p:txBody>
      </p:sp>
      <p:sp>
        <p:nvSpPr>
          <p:cNvPr name="TextBox 30" id="30"/>
          <p:cNvSpPr txBox="true"/>
          <p:nvPr/>
        </p:nvSpPr>
        <p:spPr>
          <a:xfrm rot="0">
            <a:off x="11874998" y="6756644"/>
            <a:ext cx="5127727"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26</a:t>
            </a:r>
          </a:p>
        </p:txBody>
      </p:sp>
      <p:grpSp>
        <p:nvGrpSpPr>
          <p:cNvPr name="Group 31" id="31"/>
          <p:cNvGrpSpPr/>
          <p:nvPr/>
        </p:nvGrpSpPr>
        <p:grpSpPr>
          <a:xfrm rot="0">
            <a:off x="1001763" y="7475639"/>
            <a:ext cx="16284473" cy="812902"/>
            <a:chOff x="0" y="0"/>
            <a:chExt cx="21712631" cy="1083869"/>
          </a:xfrm>
        </p:grpSpPr>
        <p:sp>
          <p:nvSpPr>
            <p:cNvPr name="Freeform 32" id="32"/>
            <p:cNvSpPr/>
            <p:nvPr/>
          </p:nvSpPr>
          <p:spPr>
            <a:xfrm flipH="false" flipV="false" rot="0">
              <a:off x="0" y="0"/>
              <a:ext cx="21712682" cy="1083818"/>
            </a:xfrm>
            <a:custGeom>
              <a:avLst/>
              <a:gdLst/>
              <a:ahLst/>
              <a:cxnLst/>
              <a:rect r="r" b="b" t="t" l="l"/>
              <a:pathLst>
                <a:path h="1083818" w="21712682">
                  <a:moveTo>
                    <a:pt x="0" y="0"/>
                  </a:moveTo>
                  <a:lnTo>
                    <a:pt x="21712682" y="0"/>
                  </a:lnTo>
                  <a:lnTo>
                    <a:pt x="21712682" y="1083818"/>
                  </a:lnTo>
                  <a:lnTo>
                    <a:pt x="0" y="1083818"/>
                  </a:lnTo>
                  <a:close/>
                </a:path>
              </a:pathLst>
            </a:custGeom>
            <a:solidFill>
              <a:srgbClr val="FFFFFF">
                <a:alpha val="0"/>
              </a:srgbClr>
            </a:solidFill>
            <a:ln w="12700">
              <a:solidFill>
                <a:srgbClr val="000000"/>
              </a:solidFill>
            </a:ln>
          </p:spPr>
        </p:sp>
      </p:grpSp>
      <p:sp>
        <p:nvSpPr>
          <p:cNvPr name="TextBox 33" id="33"/>
          <p:cNvSpPr txBox="true"/>
          <p:nvPr/>
        </p:nvSpPr>
        <p:spPr>
          <a:xfrm rot="0">
            <a:off x="1285427" y="7569546"/>
            <a:ext cx="4313482"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Peacock Premium</a:t>
            </a:r>
          </a:p>
        </p:txBody>
      </p:sp>
      <p:sp>
        <p:nvSpPr>
          <p:cNvPr name="TextBox 34" id="34"/>
          <p:cNvSpPr txBox="true"/>
          <p:nvPr/>
        </p:nvSpPr>
        <p:spPr>
          <a:xfrm rot="0">
            <a:off x="6175477" y="7569546"/>
            <a:ext cx="5122964"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0.459</a:t>
            </a:r>
          </a:p>
        </p:txBody>
      </p:sp>
      <p:sp>
        <p:nvSpPr>
          <p:cNvPr name="TextBox 35" id="35"/>
          <p:cNvSpPr txBox="true"/>
          <p:nvPr/>
        </p:nvSpPr>
        <p:spPr>
          <a:xfrm rot="0">
            <a:off x="11874998" y="7569546"/>
            <a:ext cx="5127727"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20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F1F1F"/>
            </a:solidFill>
            <a:ln w="12700">
              <a:solidFill>
                <a:srgbClr val="000000"/>
              </a:solidFill>
            </a:ln>
          </p:spPr>
        </p:sp>
      </p:grpSp>
      <p:sp>
        <p:nvSpPr>
          <p:cNvPr name="Freeform 6" id="6"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TextBox 7" id="7"/>
          <p:cNvSpPr txBox="true"/>
          <p:nvPr/>
        </p:nvSpPr>
        <p:spPr>
          <a:xfrm rot="0">
            <a:off x="992238" y="2519658"/>
            <a:ext cx="11681222" cy="943127"/>
          </a:xfrm>
          <a:prstGeom prst="rect">
            <a:avLst/>
          </a:prstGeom>
        </p:spPr>
        <p:txBody>
          <a:bodyPr anchor="t" rtlCol="false" tIns="0" lIns="0" bIns="0" rIns="0">
            <a:spAutoFit/>
          </a:bodyPr>
          <a:lstStyle/>
          <a:p>
            <a:pPr algn="l">
              <a:lnSpc>
                <a:spcPts val="6937"/>
              </a:lnSpc>
            </a:pPr>
            <a:r>
              <a:rPr lang="en-US" sz="5562">
                <a:solidFill>
                  <a:srgbClr val="FEFEFE"/>
                </a:solidFill>
                <a:latin typeface="Arimo"/>
                <a:ea typeface="Arimo"/>
                <a:cs typeface="Arimo"/>
                <a:sym typeface="Arimo"/>
              </a:rPr>
              <a:t>SQL Analysis: Genre &amp; Hook Impact</a:t>
            </a:r>
          </a:p>
        </p:txBody>
      </p:sp>
      <p:sp>
        <p:nvSpPr>
          <p:cNvPr name="TextBox 8" id="8"/>
          <p:cNvSpPr txBox="true"/>
          <p:nvPr/>
        </p:nvSpPr>
        <p:spPr>
          <a:xfrm rot="0">
            <a:off x="992238" y="4133402"/>
            <a:ext cx="3544043" cy="481012"/>
          </a:xfrm>
          <a:prstGeom prst="rect">
            <a:avLst/>
          </a:prstGeom>
        </p:spPr>
        <p:txBody>
          <a:bodyPr anchor="t" rtlCol="false" tIns="0" lIns="0" bIns="0" rIns="0">
            <a:spAutoFit/>
          </a:bodyPr>
          <a:lstStyle/>
          <a:p>
            <a:pPr algn="l">
              <a:lnSpc>
                <a:spcPts val="3437"/>
              </a:lnSpc>
            </a:pPr>
            <a:r>
              <a:rPr lang="en-US" sz="2750">
                <a:solidFill>
                  <a:srgbClr val="FEFEFE"/>
                </a:solidFill>
                <a:latin typeface="Arimo"/>
                <a:ea typeface="Arimo"/>
                <a:cs typeface="Arimo"/>
                <a:sym typeface="Arimo"/>
              </a:rPr>
              <a:t>High-Risk Genres</a:t>
            </a:r>
          </a:p>
        </p:txBody>
      </p:sp>
      <p:grpSp>
        <p:nvGrpSpPr>
          <p:cNvPr name="Group 9" id="9"/>
          <p:cNvGrpSpPr/>
          <p:nvPr/>
        </p:nvGrpSpPr>
        <p:grpSpPr>
          <a:xfrm rot="0">
            <a:off x="987476" y="4928597"/>
            <a:ext cx="7815415" cy="2467270"/>
            <a:chOff x="0" y="0"/>
            <a:chExt cx="10420553" cy="3289694"/>
          </a:xfrm>
        </p:grpSpPr>
        <p:sp>
          <p:nvSpPr>
            <p:cNvPr name="Freeform 10" id="10"/>
            <p:cNvSpPr/>
            <p:nvPr/>
          </p:nvSpPr>
          <p:spPr>
            <a:xfrm flipH="false" flipV="false" rot="0">
              <a:off x="0" y="0"/>
              <a:ext cx="10420603" cy="3289554"/>
            </a:xfrm>
            <a:custGeom>
              <a:avLst/>
              <a:gdLst/>
              <a:ahLst/>
              <a:cxnLst/>
              <a:rect r="r" b="b" t="t" l="l"/>
              <a:pathLst>
                <a:path h="3289554" w="10420603">
                  <a:moveTo>
                    <a:pt x="0" y="62992"/>
                  </a:moveTo>
                  <a:cubicBezTo>
                    <a:pt x="0" y="28194"/>
                    <a:pt x="28321" y="0"/>
                    <a:pt x="63246" y="0"/>
                  </a:cubicBezTo>
                  <a:lnTo>
                    <a:pt x="10357358" y="0"/>
                  </a:lnTo>
                  <a:lnTo>
                    <a:pt x="10357358" y="6350"/>
                  </a:lnTo>
                  <a:lnTo>
                    <a:pt x="10357358" y="0"/>
                  </a:lnTo>
                  <a:cubicBezTo>
                    <a:pt x="10392283" y="0"/>
                    <a:pt x="10420603" y="28194"/>
                    <a:pt x="10420603" y="62992"/>
                  </a:cubicBezTo>
                  <a:lnTo>
                    <a:pt x="10414253" y="62992"/>
                  </a:lnTo>
                  <a:lnTo>
                    <a:pt x="10420603" y="62992"/>
                  </a:lnTo>
                  <a:lnTo>
                    <a:pt x="10420603" y="3226562"/>
                  </a:lnTo>
                  <a:lnTo>
                    <a:pt x="10414253" y="3226562"/>
                  </a:lnTo>
                  <a:lnTo>
                    <a:pt x="10420603" y="3226562"/>
                  </a:lnTo>
                  <a:cubicBezTo>
                    <a:pt x="10420603" y="3261360"/>
                    <a:pt x="10392283" y="3289554"/>
                    <a:pt x="10357358" y="3289554"/>
                  </a:cubicBezTo>
                  <a:lnTo>
                    <a:pt x="10357358" y="3283204"/>
                  </a:lnTo>
                  <a:lnTo>
                    <a:pt x="10357358" y="3289554"/>
                  </a:lnTo>
                  <a:lnTo>
                    <a:pt x="63246" y="3289554"/>
                  </a:lnTo>
                  <a:lnTo>
                    <a:pt x="63246" y="3283204"/>
                  </a:lnTo>
                  <a:lnTo>
                    <a:pt x="63246" y="3289554"/>
                  </a:lnTo>
                  <a:cubicBezTo>
                    <a:pt x="28321" y="3289554"/>
                    <a:pt x="0" y="3261360"/>
                    <a:pt x="0" y="3226562"/>
                  </a:cubicBezTo>
                  <a:lnTo>
                    <a:pt x="0" y="62992"/>
                  </a:lnTo>
                  <a:lnTo>
                    <a:pt x="6350" y="62992"/>
                  </a:lnTo>
                  <a:lnTo>
                    <a:pt x="0" y="62992"/>
                  </a:lnTo>
                  <a:moveTo>
                    <a:pt x="12700" y="62992"/>
                  </a:moveTo>
                  <a:lnTo>
                    <a:pt x="12700" y="3226562"/>
                  </a:lnTo>
                  <a:lnTo>
                    <a:pt x="6350" y="3226562"/>
                  </a:lnTo>
                  <a:lnTo>
                    <a:pt x="12700" y="3226562"/>
                  </a:lnTo>
                  <a:cubicBezTo>
                    <a:pt x="12700" y="3254375"/>
                    <a:pt x="35306" y="3276854"/>
                    <a:pt x="63246" y="3276854"/>
                  </a:cubicBezTo>
                  <a:lnTo>
                    <a:pt x="10357358" y="3276854"/>
                  </a:lnTo>
                  <a:cubicBezTo>
                    <a:pt x="10385298" y="3276854"/>
                    <a:pt x="10407903" y="3254248"/>
                    <a:pt x="10407903" y="3226562"/>
                  </a:cubicBezTo>
                  <a:lnTo>
                    <a:pt x="10407903" y="62992"/>
                  </a:lnTo>
                  <a:cubicBezTo>
                    <a:pt x="10407903" y="35179"/>
                    <a:pt x="10385298" y="12700"/>
                    <a:pt x="10357358" y="12700"/>
                  </a:cubicBezTo>
                  <a:lnTo>
                    <a:pt x="63246" y="12700"/>
                  </a:lnTo>
                  <a:lnTo>
                    <a:pt x="63246" y="6350"/>
                  </a:lnTo>
                  <a:lnTo>
                    <a:pt x="63246" y="12700"/>
                  </a:lnTo>
                  <a:cubicBezTo>
                    <a:pt x="35306" y="12700"/>
                    <a:pt x="12700" y="35306"/>
                    <a:pt x="12700" y="62992"/>
                  </a:cubicBezTo>
                  <a:close/>
                </a:path>
              </a:pathLst>
            </a:custGeom>
            <a:solidFill>
              <a:srgbClr val="FFFFFF">
                <a:alpha val="5490"/>
              </a:srgbClr>
            </a:solidFill>
            <a:ln w="12700">
              <a:solidFill>
                <a:srgbClr val="000000"/>
              </a:solidFill>
            </a:ln>
          </p:spPr>
        </p:sp>
      </p:grpSp>
      <p:grpSp>
        <p:nvGrpSpPr>
          <p:cNvPr name="Group 11" id="11"/>
          <p:cNvGrpSpPr/>
          <p:nvPr/>
        </p:nvGrpSpPr>
        <p:grpSpPr>
          <a:xfrm rot="0">
            <a:off x="1001763" y="4942884"/>
            <a:ext cx="7786840" cy="812902"/>
            <a:chOff x="0" y="0"/>
            <a:chExt cx="10382453" cy="1083869"/>
          </a:xfrm>
        </p:grpSpPr>
        <p:sp>
          <p:nvSpPr>
            <p:cNvPr name="Freeform 12" id="12"/>
            <p:cNvSpPr/>
            <p:nvPr/>
          </p:nvSpPr>
          <p:spPr>
            <a:xfrm flipH="false" flipV="false" rot="0">
              <a:off x="0" y="0"/>
              <a:ext cx="10382504" cy="1083818"/>
            </a:xfrm>
            <a:custGeom>
              <a:avLst/>
              <a:gdLst/>
              <a:ahLst/>
              <a:cxnLst/>
              <a:rect r="r" b="b" t="t" l="l"/>
              <a:pathLst>
                <a:path h="1083818" w="10382504">
                  <a:moveTo>
                    <a:pt x="0" y="0"/>
                  </a:moveTo>
                  <a:lnTo>
                    <a:pt x="10382504" y="0"/>
                  </a:lnTo>
                  <a:lnTo>
                    <a:pt x="10382504" y="1083818"/>
                  </a:lnTo>
                  <a:lnTo>
                    <a:pt x="0" y="1083818"/>
                  </a:lnTo>
                  <a:close/>
                </a:path>
              </a:pathLst>
            </a:custGeom>
            <a:solidFill>
              <a:srgbClr val="FFFFFF">
                <a:alpha val="0"/>
              </a:srgbClr>
            </a:solidFill>
            <a:ln w="12700">
              <a:solidFill>
                <a:srgbClr val="000000"/>
              </a:solidFill>
            </a:ln>
          </p:spPr>
        </p:sp>
      </p:grpSp>
      <p:sp>
        <p:nvSpPr>
          <p:cNvPr name="TextBox 13" id="13"/>
          <p:cNvSpPr txBox="true"/>
          <p:nvPr/>
        </p:nvSpPr>
        <p:spPr>
          <a:xfrm rot="0">
            <a:off x="1285427" y="5036791"/>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Drama</a:t>
            </a:r>
          </a:p>
        </p:txBody>
      </p:sp>
      <p:sp>
        <p:nvSpPr>
          <p:cNvPr name="TextBox 14" id="14"/>
          <p:cNvSpPr txBox="true"/>
          <p:nvPr/>
        </p:nvSpPr>
        <p:spPr>
          <a:xfrm rot="0">
            <a:off x="5183534" y="5036791"/>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1486</a:t>
            </a:r>
          </a:p>
        </p:txBody>
      </p:sp>
      <p:grpSp>
        <p:nvGrpSpPr>
          <p:cNvPr name="Group 15" id="15"/>
          <p:cNvGrpSpPr/>
          <p:nvPr/>
        </p:nvGrpSpPr>
        <p:grpSpPr>
          <a:xfrm rot="0">
            <a:off x="1001763" y="5755777"/>
            <a:ext cx="7786840" cy="812902"/>
            <a:chOff x="0" y="0"/>
            <a:chExt cx="10382453" cy="1083869"/>
          </a:xfrm>
        </p:grpSpPr>
        <p:sp>
          <p:nvSpPr>
            <p:cNvPr name="Freeform 16" id="16"/>
            <p:cNvSpPr/>
            <p:nvPr/>
          </p:nvSpPr>
          <p:spPr>
            <a:xfrm flipH="false" flipV="false" rot="0">
              <a:off x="0" y="0"/>
              <a:ext cx="10382504" cy="1083818"/>
            </a:xfrm>
            <a:custGeom>
              <a:avLst/>
              <a:gdLst/>
              <a:ahLst/>
              <a:cxnLst/>
              <a:rect r="r" b="b" t="t" l="l"/>
              <a:pathLst>
                <a:path h="1083818" w="10382504">
                  <a:moveTo>
                    <a:pt x="0" y="0"/>
                  </a:moveTo>
                  <a:lnTo>
                    <a:pt x="10382504" y="0"/>
                  </a:lnTo>
                  <a:lnTo>
                    <a:pt x="10382504" y="1083818"/>
                  </a:lnTo>
                  <a:lnTo>
                    <a:pt x="0" y="1083818"/>
                  </a:lnTo>
                  <a:close/>
                </a:path>
              </a:pathLst>
            </a:custGeom>
            <a:solidFill>
              <a:srgbClr val="000000">
                <a:alpha val="0"/>
              </a:srgbClr>
            </a:solidFill>
            <a:ln w="12700">
              <a:solidFill>
                <a:srgbClr val="000000"/>
              </a:solidFill>
            </a:ln>
          </p:spPr>
        </p:sp>
      </p:grpSp>
      <p:sp>
        <p:nvSpPr>
          <p:cNvPr name="TextBox 17" id="17"/>
          <p:cNvSpPr txBox="true"/>
          <p:nvPr/>
        </p:nvSpPr>
        <p:spPr>
          <a:xfrm rot="0">
            <a:off x="1285427" y="5849693"/>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Animation</a:t>
            </a:r>
          </a:p>
        </p:txBody>
      </p:sp>
      <p:sp>
        <p:nvSpPr>
          <p:cNvPr name="TextBox 18" id="18"/>
          <p:cNvSpPr txBox="true"/>
          <p:nvPr/>
        </p:nvSpPr>
        <p:spPr>
          <a:xfrm rot="0">
            <a:off x="5183534" y="5849693"/>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1352</a:t>
            </a:r>
          </a:p>
        </p:txBody>
      </p:sp>
      <p:grpSp>
        <p:nvGrpSpPr>
          <p:cNvPr name="Group 19" id="19"/>
          <p:cNvGrpSpPr/>
          <p:nvPr/>
        </p:nvGrpSpPr>
        <p:grpSpPr>
          <a:xfrm rot="0">
            <a:off x="1001763" y="6568678"/>
            <a:ext cx="7786840" cy="812902"/>
            <a:chOff x="0" y="0"/>
            <a:chExt cx="10382453" cy="1083869"/>
          </a:xfrm>
        </p:grpSpPr>
        <p:sp>
          <p:nvSpPr>
            <p:cNvPr name="Freeform 20" id="20"/>
            <p:cNvSpPr/>
            <p:nvPr/>
          </p:nvSpPr>
          <p:spPr>
            <a:xfrm flipH="false" flipV="false" rot="0">
              <a:off x="0" y="0"/>
              <a:ext cx="10382504" cy="1083818"/>
            </a:xfrm>
            <a:custGeom>
              <a:avLst/>
              <a:gdLst/>
              <a:ahLst/>
              <a:cxnLst/>
              <a:rect r="r" b="b" t="t" l="l"/>
              <a:pathLst>
                <a:path h="1083818" w="10382504">
                  <a:moveTo>
                    <a:pt x="0" y="0"/>
                  </a:moveTo>
                  <a:lnTo>
                    <a:pt x="10382504" y="0"/>
                  </a:lnTo>
                  <a:lnTo>
                    <a:pt x="10382504" y="1083818"/>
                  </a:lnTo>
                  <a:lnTo>
                    <a:pt x="0" y="1083818"/>
                  </a:lnTo>
                  <a:close/>
                </a:path>
              </a:pathLst>
            </a:custGeom>
            <a:solidFill>
              <a:srgbClr val="FFFFFF">
                <a:alpha val="0"/>
              </a:srgbClr>
            </a:solidFill>
            <a:ln w="12700">
              <a:solidFill>
                <a:srgbClr val="000000"/>
              </a:solidFill>
            </a:ln>
          </p:spPr>
        </p:sp>
      </p:grpSp>
      <p:sp>
        <p:nvSpPr>
          <p:cNvPr name="TextBox 21" id="21"/>
          <p:cNvSpPr txBox="true"/>
          <p:nvPr/>
        </p:nvSpPr>
        <p:spPr>
          <a:xfrm rot="0">
            <a:off x="1285427" y="6662585"/>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Action &amp; Adventure</a:t>
            </a:r>
          </a:p>
        </p:txBody>
      </p:sp>
      <p:sp>
        <p:nvSpPr>
          <p:cNvPr name="TextBox 22" id="22"/>
          <p:cNvSpPr txBox="true"/>
          <p:nvPr/>
        </p:nvSpPr>
        <p:spPr>
          <a:xfrm rot="0">
            <a:off x="5183534" y="6662585"/>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614</a:t>
            </a:r>
          </a:p>
        </p:txBody>
      </p:sp>
      <p:sp>
        <p:nvSpPr>
          <p:cNvPr name="TextBox 23" id="23"/>
          <p:cNvSpPr txBox="true"/>
          <p:nvPr/>
        </p:nvSpPr>
        <p:spPr>
          <a:xfrm rot="0">
            <a:off x="9499397" y="4133402"/>
            <a:ext cx="4451147" cy="481012"/>
          </a:xfrm>
          <a:prstGeom prst="rect">
            <a:avLst/>
          </a:prstGeom>
        </p:spPr>
        <p:txBody>
          <a:bodyPr anchor="t" rtlCol="false" tIns="0" lIns="0" bIns="0" rIns="0">
            <a:spAutoFit/>
          </a:bodyPr>
          <a:lstStyle/>
          <a:p>
            <a:pPr algn="l">
              <a:lnSpc>
                <a:spcPts val="3437"/>
              </a:lnSpc>
            </a:pPr>
            <a:r>
              <a:rPr lang="en-US" sz="2750">
                <a:solidFill>
                  <a:srgbClr val="FEFEFE"/>
                </a:solidFill>
                <a:latin typeface="Arimo"/>
                <a:ea typeface="Arimo"/>
                <a:cs typeface="Arimo"/>
                <a:sym typeface="Arimo"/>
              </a:rPr>
              <a:t>Hook Strength vs. Drop-off</a:t>
            </a:r>
          </a:p>
        </p:txBody>
      </p:sp>
      <p:grpSp>
        <p:nvGrpSpPr>
          <p:cNvPr name="Group 24" id="24"/>
          <p:cNvGrpSpPr/>
          <p:nvPr/>
        </p:nvGrpSpPr>
        <p:grpSpPr>
          <a:xfrm rot="0">
            <a:off x="9494634" y="4928597"/>
            <a:ext cx="7815415" cy="2467270"/>
            <a:chOff x="0" y="0"/>
            <a:chExt cx="10420553" cy="3289694"/>
          </a:xfrm>
        </p:grpSpPr>
        <p:sp>
          <p:nvSpPr>
            <p:cNvPr name="Freeform 25" id="25"/>
            <p:cNvSpPr/>
            <p:nvPr/>
          </p:nvSpPr>
          <p:spPr>
            <a:xfrm flipH="false" flipV="false" rot="0">
              <a:off x="0" y="0"/>
              <a:ext cx="10420603" cy="3289554"/>
            </a:xfrm>
            <a:custGeom>
              <a:avLst/>
              <a:gdLst/>
              <a:ahLst/>
              <a:cxnLst/>
              <a:rect r="r" b="b" t="t" l="l"/>
              <a:pathLst>
                <a:path h="3289554" w="10420603">
                  <a:moveTo>
                    <a:pt x="0" y="62992"/>
                  </a:moveTo>
                  <a:cubicBezTo>
                    <a:pt x="0" y="28194"/>
                    <a:pt x="28321" y="0"/>
                    <a:pt x="63246" y="0"/>
                  </a:cubicBezTo>
                  <a:lnTo>
                    <a:pt x="10357358" y="0"/>
                  </a:lnTo>
                  <a:lnTo>
                    <a:pt x="10357358" y="6350"/>
                  </a:lnTo>
                  <a:lnTo>
                    <a:pt x="10357358" y="0"/>
                  </a:lnTo>
                  <a:cubicBezTo>
                    <a:pt x="10392283" y="0"/>
                    <a:pt x="10420603" y="28194"/>
                    <a:pt x="10420603" y="62992"/>
                  </a:cubicBezTo>
                  <a:lnTo>
                    <a:pt x="10414253" y="62992"/>
                  </a:lnTo>
                  <a:lnTo>
                    <a:pt x="10420603" y="62992"/>
                  </a:lnTo>
                  <a:lnTo>
                    <a:pt x="10420603" y="3226562"/>
                  </a:lnTo>
                  <a:lnTo>
                    <a:pt x="10414253" y="3226562"/>
                  </a:lnTo>
                  <a:lnTo>
                    <a:pt x="10420603" y="3226562"/>
                  </a:lnTo>
                  <a:cubicBezTo>
                    <a:pt x="10420603" y="3261360"/>
                    <a:pt x="10392283" y="3289554"/>
                    <a:pt x="10357358" y="3289554"/>
                  </a:cubicBezTo>
                  <a:lnTo>
                    <a:pt x="10357358" y="3283204"/>
                  </a:lnTo>
                  <a:lnTo>
                    <a:pt x="10357358" y="3289554"/>
                  </a:lnTo>
                  <a:lnTo>
                    <a:pt x="63246" y="3289554"/>
                  </a:lnTo>
                  <a:lnTo>
                    <a:pt x="63246" y="3283204"/>
                  </a:lnTo>
                  <a:lnTo>
                    <a:pt x="63246" y="3289554"/>
                  </a:lnTo>
                  <a:cubicBezTo>
                    <a:pt x="28321" y="3289554"/>
                    <a:pt x="0" y="3261360"/>
                    <a:pt x="0" y="3226562"/>
                  </a:cubicBezTo>
                  <a:lnTo>
                    <a:pt x="0" y="62992"/>
                  </a:lnTo>
                  <a:lnTo>
                    <a:pt x="6350" y="62992"/>
                  </a:lnTo>
                  <a:lnTo>
                    <a:pt x="0" y="62992"/>
                  </a:lnTo>
                  <a:moveTo>
                    <a:pt x="12700" y="62992"/>
                  </a:moveTo>
                  <a:lnTo>
                    <a:pt x="12700" y="3226562"/>
                  </a:lnTo>
                  <a:lnTo>
                    <a:pt x="6350" y="3226562"/>
                  </a:lnTo>
                  <a:lnTo>
                    <a:pt x="12700" y="3226562"/>
                  </a:lnTo>
                  <a:cubicBezTo>
                    <a:pt x="12700" y="3254375"/>
                    <a:pt x="35306" y="3276854"/>
                    <a:pt x="63246" y="3276854"/>
                  </a:cubicBezTo>
                  <a:lnTo>
                    <a:pt x="10357358" y="3276854"/>
                  </a:lnTo>
                  <a:cubicBezTo>
                    <a:pt x="10385298" y="3276854"/>
                    <a:pt x="10407903" y="3254248"/>
                    <a:pt x="10407903" y="3226562"/>
                  </a:cubicBezTo>
                  <a:lnTo>
                    <a:pt x="10407903" y="62992"/>
                  </a:lnTo>
                  <a:cubicBezTo>
                    <a:pt x="10407903" y="35179"/>
                    <a:pt x="10385298" y="12700"/>
                    <a:pt x="10357358" y="12700"/>
                  </a:cubicBezTo>
                  <a:lnTo>
                    <a:pt x="63246" y="12700"/>
                  </a:lnTo>
                  <a:lnTo>
                    <a:pt x="63246" y="6350"/>
                  </a:lnTo>
                  <a:lnTo>
                    <a:pt x="63246" y="12700"/>
                  </a:lnTo>
                  <a:cubicBezTo>
                    <a:pt x="35306" y="12700"/>
                    <a:pt x="12700" y="35306"/>
                    <a:pt x="12700" y="62992"/>
                  </a:cubicBezTo>
                  <a:close/>
                </a:path>
              </a:pathLst>
            </a:custGeom>
            <a:solidFill>
              <a:srgbClr val="FFFFFF">
                <a:alpha val="5490"/>
              </a:srgbClr>
            </a:solidFill>
            <a:ln w="12700">
              <a:solidFill>
                <a:srgbClr val="000000"/>
              </a:solidFill>
            </a:ln>
          </p:spPr>
        </p:sp>
      </p:grpSp>
      <p:grpSp>
        <p:nvGrpSpPr>
          <p:cNvPr name="Group 26" id="26"/>
          <p:cNvGrpSpPr/>
          <p:nvPr/>
        </p:nvGrpSpPr>
        <p:grpSpPr>
          <a:xfrm rot="0">
            <a:off x="9508922" y="4942884"/>
            <a:ext cx="7786840" cy="812902"/>
            <a:chOff x="0" y="0"/>
            <a:chExt cx="10382453" cy="1083869"/>
          </a:xfrm>
        </p:grpSpPr>
        <p:sp>
          <p:nvSpPr>
            <p:cNvPr name="Freeform 27" id="27"/>
            <p:cNvSpPr/>
            <p:nvPr/>
          </p:nvSpPr>
          <p:spPr>
            <a:xfrm flipH="false" flipV="false" rot="0">
              <a:off x="0" y="0"/>
              <a:ext cx="10382504" cy="1083818"/>
            </a:xfrm>
            <a:custGeom>
              <a:avLst/>
              <a:gdLst/>
              <a:ahLst/>
              <a:cxnLst/>
              <a:rect r="r" b="b" t="t" l="l"/>
              <a:pathLst>
                <a:path h="1083818" w="10382504">
                  <a:moveTo>
                    <a:pt x="0" y="0"/>
                  </a:moveTo>
                  <a:lnTo>
                    <a:pt x="10382504" y="0"/>
                  </a:lnTo>
                  <a:lnTo>
                    <a:pt x="10382504" y="1083818"/>
                  </a:lnTo>
                  <a:lnTo>
                    <a:pt x="0" y="1083818"/>
                  </a:lnTo>
                  <a:close/>
                </a:path>
              </a:pathLst>
            </a:custGeom>
            <a:solidFill>
              <a:srgbClr val="FFFFFF">
                <a:alpha val="0"/>
              </a:srgbClr>
            </a:solidFill>
            <a:ln w="12700">
              <a:solidFill>
                <a:srgbClr val="000000"/>
              </a:solidFill>
            </a:ln>
          </p:spPr>
        </p:sp>
      </p:grpSp>
      <p:sp>
        <p:nvSpPr>
          <p:cNvPr name="TextBox 28" id="28"/>
          <p:cNvSpPr txBox="true"/>
          <p:nvPr/>
        </p:nvSpPr>
        <p:spPr>
          <a:xfrm rot="0">
            <a:off x="9792595" y="5036791"/>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10</a:t>
            </a:r>
          </a:p>
        </p:txBody>
      </p:sp>
      <p:sp>
        <p:nvSpPr>
          <p:cNvPr name="TextBox 29" id="29"/>
          <p:cNvSpPr txBox="true"/>
          <p:nvPr/>
        </p:nvSpPr>
        <p:spPr>
          <a:xfrm rot="0">
            <a:off x="13690702" y="5036791"/>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0.344</a:t>
            </a:r>
          </a:p>
        </p:txBody>
      </p:sp>
      <p:grpSp>
        <p:nvGrpSpPr>
          <p:cNvPr name="Group 30" id="30"/>
          <p:cNvGrpSpPr/>
          <p:nvPr/>
        </p:nvGrpSpPr>
        <p:grpSpPr>
          <a:xfrm rot="0">
            <a:off x="9508922" y="5755777"/>
            <a:ext cx="7786840" cy="812902"/>
            <a:chOff x="0" y="0"/>
            <a:chExt cx="10382453" cy="1083869"/>
          </a:xfrm>
        </p:grpSpPr>
        <p:sp>
          <p:nvSpPr>
            <p:cNvPr name="Freeform 31" id="31"/>
            <p:cNvSpPr/>
            <p:nvPr/>
          </p:nvSpPr>
          <p:spPr>
            <a:xfrm flipH="false" flipV="false" rot="0">
              <a:off x="0" y="0"/>
              <a:ext cx="10382504" cy="1083818"/>
            </a:xfrm>
            <a:custGeom>
              <a:avLst/>
              <a:gdLst/>
              <a:ahLst/>
              <a:cxnLst/>
              <a:rect r="r" b="b" t="t" l="l"/>
              <a:pathLst>
                <a:path h="1083818" w="10382504">
                  <a:moveTo>
                    <a:pt x="0" y="0"/>
                  </a:moveTo>
                  <a:lnTo>
                    <a:pt x="10382504" y="0"/>
                  </a:lnTo>
                  <a:lnTo>
                    <a:pt x="10382504" y="1083818"/>
                  </a:lnTo>
                  <a:lnTo>
                    <a:pt x="0" y="1083818"/>
                  </a:lnTo>
                  <a:close/>
                </a:path>
              </a:pathLst>
            </a:custGeom>
            <a:solidFill>
              <a:srgbClr val="000000">
                <a:alpha val="0"/>
              </a:srgbClr>
            </a:solidFill>
            <a:ln w="12700">
              <a:solidFill>
                <a:srgbClr val="000000"/>
              </a:solidFill>
            </a:ln>
          </p:spPr>
        </p:sp>
      </p:grpSp>
      <p:sp>
        <p:nvSpPr>
          <p:cNvPr name="TextBox 32" id="32"/>
          <p:cNvSpPr txBox="true"/>
          <p:nvPr/>
        </p:nvSpPr>
        <p:spPr>
          <a:xfrm rot="0">
            <a:off x="9792595" y="5849693"/>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9</a:t>
            </a:r>
          </a:p>
        </p:txBody>
      </p:sp>
      <p:sp>
        <p:nvSpPr>
          <p:cNvPr name="TextBox 33" id="33"/>
          <p:cNvSpPr txBox="true"/>
          <p:nvPr/>
        </p:nvSpPr>
        <p:spPr>
          <a:xfrm rot="0">
            <a:off x="13690702" y="5849693"/>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0.371</a:t>
            </a:r>
          </a:p>
        </p:txBody>
      </p:sp>
      <p:grpSp>
        <p:nvGrpSpPr>
          <p:cNvPr name="Group 34" id="34"/>
          <p:cNvGrpSpPr/>
          <p:nvPr/>
        </p:nvGrpSpPr>
        <p:grpSpPr>
          <a:xfrm rot="0">
            <a:off x="9508922" y="6568678"/>
            <a:ext cx="7786840" cy="812902"/>
            <a:chOff x="0" y="0"/>
            <a:chExt cx="10382453" cy="1083869"/>
          </a:xfrm>
        </p:grpSpPr>
        <p:sp>
          <p:nvSpPr>
            <p:cNvPr name="Freeform 35" id="35"/>
            <p:cNvSpPr/>
            <p:nvPr/>
          </p:nvSpPr>
          <p:spPr>
            <a:xfrm flipH="false" flipV="false" rot="0">
              <a:off x="0" y="0"/>
              <a:ext cx="10382504" cy="1083818"/>
            </a:xfrm>
            <a:custGeom>
              <a:avLst/>
              <a:gdLst/>
              <a:ahLst/>
              <a:cxnLst/>
              <a:rect r="r" b="b" t="t" l="l"/>
              <a:pathLst>
                <a:path h="1083818" w="10382504">
                  <a:moveTo>
                    <a:pt x="0" y="0"/>
                  </a:moveTo>
                  <a:lnTo>
                    <a:pt x="10382504" y="0"/>
                  </a:lnTo>
                  <a:lnTo>
                    <a:pt x="10382504" y="1083818"/>
                  </a:lnTo>
                  <a:lnTo>
                    <a:pt x="0" y="1083818"/>
                  </a:lnTo>
                  <a:close/>
                </a:path>
              </a:pathLst>
            </a:custGeom>
            <a:solidFill>
              <a:srgbClr val="FFFFFF">
                <a:alpha val="0"/>
              </a:srgbClr>
            </a:solidFill>
            <a:ln w="12700">
              <a:solidFill>
                <a:srgbClr val="000000"/>
              </a:solidFill>
            </a:ln>
          </p:spPr>
        </p:sp>
      </p:grpSp>
      <p:sp>
        <p:nvSpPr>
          <p:cNvPr name="TextBox 36" id="36"/>
          <p:cNvSpPr txBox="true"/>
          <p:nvPr/>
        </p:nvSpPr>
        <p:spPr>
          <a:xfrm rot="0">
            <a:off x="9792595" y="6662585"/>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5</a:t>
            </a:r>
          </a:p>
        </p:txBody>
      </p:sp>
      <p:sp>
        <p:nvSpPr>
          <p:cNvPr name="TextBox 37" id="37"/>
          <p:cNvSpPr txBox="true"/>
          <p:nvPr/>
        </p:nvSpPr>
        <p:spPr>
          <a:xfrm rot="0">
            <a:off x="13690702" y="6662585"/>
            <a:ext cx="3321548" cy="539353"/>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0.493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F1F1F"/>
            </a:solidFill>
            <a:ln w="12700">
              <a:solidFill>
                <a:srgbClr val="000000"/>
              </a:solidFill>
            </a:ln>
          </p:spPr>
        </p:sp>
      </p:grpSp>
      <p:sp>
        <p:nvSpPr>
          <p:cNvPr name="Freeform 6" id="6"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8" id="8"/>
          <p:cNvSpPr txBox="true"/>
          <p:nvPr/>
        </p:nvSpPr>
        <p:spPr>
          <a:xfrm rot="0">
            <a:off x="7754093" y="1262358"/>
            <a:ext cx="8681142" cy="847725"/>
          </a:xfrm>
          <a:prstGeom prst="rect">
            <a:avLst/>
          </a:prstGeom>
        </p:spPr>
        <p:txBody>
          <a:bodyPr anchor="t" rtlCol="false" tIns="0" lIns="0" bIns="0" rIns="0">
            <a:spAutoFit/>
          </a:bodyPr>
          <a:lstStyle/>
          <a:p>
            <a:pPr algn="l">
              <a:lnSpc>
                <a:spcPts val="6249"/>
              </a:lnSpc>
            </a:pPr>
            <a:r>
              <a:rPr lang="en-US" sz="4999">
                <a:solidFill>
                  <a:srgbClr val="FEFEFE"/>
                </a:solidFill>
                <a:latin typeface="Arimo"/>
                <a:ea typeface="Arimo"/>
                <a:cs typeface="Arimo"/>
                <a:sym typeface="Arimo"/>
              </a:rPr>
              <a:t>Key Insights: Viewer Behavior</a:t>
            </a:r>
          </a:p>
        </p:txBody>
      </p:sp>
      <p:grpSp>
        <p:nvGrpSpPr>
          <p:cNvPr name="Group 9" id="9"/>
          <p:cNvGrpSpPr/>
          <p:nvPr/>
        </p:nvGrpSpPr>
        <p:grpSpPr>
          <a:xfrm rot="0">
            <a:off x="7754093" y="2494064"/>
            <a:ext cx="4690910" cy="3318272"/>
            <a:chOff x="0" y="0"/>
            <a:chExt cx="6254547" cy="4424362"/>
          </a:xfrm>
        </p:grpSpPr>
        <p:sp>
          <p:nvSpPr>
            <p:cNvPr name="Freeform 10" id="10"/>
            <p:cNvSpPr/>
            <p:nvPr/>
          </p:nvSpPr>
          <p:spPr>
            <a:xfrm flipH="false" flipV="false" rot="0">
              <a:off x="0" y="0"/>
              <a:ext cx="6254496" cy="4424299"/>
            </a:xfrm>
            <a:custGeom>
              <a:avLst/>
              <a:gdLst/>
              <a:ahLst/>
              <a:cxnLst/>
              <a:rect r="r" b="b" t="t" l="l"/>
              <a:pathLst>
                <a:path h="4424299" w="6254496">
                  <a:moveTo>
                    <a:pt x="0" y="51181"/>
                  </a:moveTo>
                  <a:cubicBezTo>
                    <a:pt x="0" y="22860"/>
                    <a:pt x="22860" y="0"/>
                    <a:pt x="51181" y="0"/>
                  </a:cubicBezTo>
                  <a:lnTo>
                    <a:pt x="6203315" y="0"/>
                  </a:lnTo>
                  <a:cubicBezTo>
                    <a:pt x="6231636" y="0"/>
                    <a:pt x="6254496" y="22860"/>
                    <a:pt x="6254496" y="51181"/>
                  </a:cubicBezTo>
                  <a:lnTo>
                    <a:pt x="6254496" y="4373118"/>
                  </a:lnTo>
                  <a:cubicBezTo>
                    <a:pt x="6254496" y="4401439"/>
                    <a:pt x="6231636" y="4424299"/>
                    <a:pt x="6203315" y="4424299"/>
                  </a:cubicBezTo>
                  <a:lnTo>
                    <a:pt x="51181" y="4424299"/>
                  </a:lnTo>
                  <a:cubicBezTo>
                    <a:pt x="22860" y="4424299"/>
                    <a:pt x="0" y="4401439"/>
                    <a:pt x="0" y="4373118"/>
                  </a:cubicBezTo>
                  <a:close/>
                </a:path>
              </a:pathLst>
            </a:custGeom>
            <a:solidFill>
              <a:srgbClr val="3E3E3E"/>
            </a:solidFill>
            <a:ln w="12700">
              <a:solidFill>
                <a:srgbClr val="000000"/>
              </a:solidFill>
            </a:ln>
          </p:spPr>
        </p:sp>
      </p:grpSp>
      <p:grpSp>
        <p:nvGrpSpPr>
          <p:cNvPr name="Group 11" id="11"/>
          <p:cNvGrpSpPr/>
          <p:nvPr/>
        </p:nvGrpSpPr>
        <p:grpSpPr>
          <a:xfrm rot="0">
            <a:off x="8010077" y="2750048"/>
            <a:ext cx="768106" cy="768106"/>
            <a:chOff x="0" y="0"/>
            <a:chExt cx="1024141" cy="1024141"/>
          </a:xfrm>
        </p:grpSpPr>
        <p:sp>
          <p:nvSpPr>
            <p:cNvPr name="Freeform 12" id="12"/>
            <p:cNvSpPr/>
            <p:nvPr/>
          </p:nvSpPr>
          <p:spPr>
            <a:xfrm flipH="false" flipV="false" rot="0">
              <a:off x="0" y="0"/>
              <a:ext cx="1024128" cy="1024128"/>
            </a:xfrm>
            <a:custGeom>
              <a:avLst/>
              <a:gdLst/>
              <a:ahLst/>
              <a:cxnLst/>
              <a:rect r="r" b="b" t="t" l="l"/>
              <a:pathLst>
                <a:path h="1024128" w="1024128">
                  <a:moveTo>
                    <a:pt x="0" y="512064"/>
                  </a:moveTo>
                  <a:cubicBezTo>
                    <a:pt x="0" y="229235"/>
                    <a:pt x="229235" y="0"/>
                    <a:pt x="512064" y="0"/>
                  </a:cubicBezTo>
                  <a:cubicBezTo>
                    <a:pt x="794893" y="0"/>
                    <a:pt x="1024128" y="229235"/>
                    <a:pt x="1024128" y="512064"/>
                  </a:cubicBezTo>
                  <a:cubicBezTo>
                    <a:pt x="1024128" y="794893"/>
                    <a:pt x="794893" y="1024128"/>
                    <a:pt x="512064" y="1024128"/>
                  </a:cubicBezTo>
                  <a:cubicBezTo>
                    <a:pt x="229235" y="1024128"/>
                    <a:pt x="0" y="794893"/>
                    <a:pt x="0" y="512064"/>
                  </a:cubicBezTo>
                  <a:close/>
                </a:path>
              </a:pathLst>
            </a:custGeom>
            <a:solidFill>
              <a:srgbClr val="F5F547"/>
            </a:solidFill>
            <a:ln w="12700">
              <a:solidFill>
                <a:srgbClr val="000000"/>
              </a:solidFill>
            </a:ln>
          </p:spPr>
        </p:sp>
      </p:grpSp>
      <p:sp>
        <p:nvSpPr>
          <p:cNvPr name="Freeform 13" id="13" descr="preencoded.png"/>
          <p:cNvSpPr/>
          <p:nvPr/>
        </p:nvSpPr>
        <p:spPr>
          <a:xfrm flipH="false" flipV="false" rot="0">
            <a:off x="8221266" y="2961237"/>
            <a:ext cx="345577" cy="345577"/>
          </a:xfrm>
          <a:custGeom>
            <a:avLst/>
            <a:gdLst/>
            <a:ahLst/>
            <a:cxnLst/>
            <a:rect r="r" b="b" t="t" l="l"/>
            <a:pathLst>
              <a:path h="345577" w="345577">
                <a:moveTo>
                  <a:pt x="0" y="0"/>
                </a:moveTo>
                <a:lnTo>
                  <a:pt x="345576" y="0"/>
                </a:lnTo>
                <a:lnTo>
                  <a:pt x="345576" y="345576"/>
                </a:lnTo>
                <a:lnTo>
                  <a:pt x="0" y="3455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8010077" y="3745554"/>
            <a:ext cx="3200400" cy="428473"/>
          </a:xfrm>
          <a:prstGeom prst="rect">
            <a:avLst/>
          </a:prstGeom>
        </p:spPr>
        <p:txBody>
          <a:bodyPr anchor="t" rtlCol="false" tIns="0" lIns="0" bIns="0" rIns="0">
            <a:spAutoFit/>
          </a:bodyPr>
          <a:lstStyle/>
          <a:p>
            <a:pPr algn="l">
              <a:lnSpc>
                <a:spcPts val="3124"/>
              </a:lnSpc>
            </a:pPr>
            <a:r>
              <a:rPr lang="en-US" sz="2499">
                <a:solidFill>
                  <a:srgbClr val="BFBFBF"/>
                </a:solidFill>
                <a:latin typeface="Arimo"/>
                <a:ea typeface="Arimo"/>
                <a:cs typeface="Arimo"/>
                <a:sym typeface="Arimo"/>
              </a:rPr>
              <a:t>First Impression Rule</a:t>
            </a:r>
          </a:p>
        </p:txBody>
      </p:sp>
      <p:sp>
        <p:nvSpPr>
          <p:cNvPr name="TextBox 15" id="15"/>
          <p:cNvSpPr txBox="true"/>
          <p:nvPr/>
        </p:nvSpPr>
        <p:spPr>
          <a:xfrm rot="0">
            <a:off x="8010077" y="4251427"/>
            <a:ext cx="4178941" cy="1304925"/>
          </a:xfrm>
          <a:prstGeom prst="rect">
            <a:avLst/>
          </a:prstGeom>
        </p:spPr>
        <p:txBody>
          <a:bodyPr anchor="t" rtlCol="false" tIns="0" lIns="0" bIns="0" rIns="0">
            <a:spAutoFit/>
          </a:bodyPr>
          <a:lstStyle/>
          <a:p>
            <a:pPr algn="l">
              <a:lnSpc>
                <a:spcPts val="3187"/>
              </a:lnSpc>
            </a:pPr>
            <a:r>
              <a:rPr lang="en-US" sz="2000">
                <a:solidFill>
                  <a:srgbClr val="BFBFBF"/>
                </a:solidFill>
                <a:latin typeface="Open Sans"/>
                <a:ea typeface="Open Sans"/>
                <a:cs typeface="Open Sans"/>
                <a:sym typeface="Open Sans"/>
              </a:rPr>
              <a:t>Highest drop-off within the first 10 minutes. Strong hooks increase season completion by 12-15%.</a:t>
            </a:r>
          </a:p>
        </p:txBody>
      </p:sp>
      <p:grpSp>
        <p:nvGrpSpPr>
          <p:cNvPr name="Group 16" id="16"/>
          <p:cNvGrpSpPr/>
          <p:nvPr/>
        </p:nvGrpSpPr>
        <p:grpSpPr>
          <a:xfrm rot="0">
            <a:off x="12700997" y="2494064"/>
            <a:ext cx="4690910" cy="3318272"/>
            <a:chOff x="0" y="0"/>
            <a:chExt cx="6254547" cy="4424362"/>
          </a:xfrm>
        </p:grpSpPr>
        <p:sp>
          <p:nvSpPr>
            <p:cNvPr name="Freeform 17" id="17"/>
            <p:cNvSpPr/>
            <p:nvPr/>
          </p:nvSpPr>
          <p:spPr>
            <a:xfrm flipH="false" flipV="false" rot="0">
              <a:off x="0" y="0"/>
              <a:ext cx="6254496" cy="4424299"/>
            </a:xfrm>
            <a:custGeom>
              <a:avLst/>
              <a:gdLst/>
              <a:ahLst/>
              <a:cxnLst/>
              <a:rect r="r" b="b" t="t" l="l"/>
              <a:pathLst>
                <a:path h="4424299" w="6254496">
                  <a:moveTo>
                    <a:pt x="0" y="51181"/>
                  </a:moveTo>
                  <a:cubicBezTo>
                    <a:pt x="0" y="22860"/>
                    <a:pt x="22860" y="0"/>
                    <a:pt x="51181" y="0"/>
                  </a:cubicBezTo>
                  <a:lnTo>
                    <a:pt x="6203315" y="0"/>
                  </a:lnTo>
                  <a:cubicBezTo>
                    <a:pt x="6231636" y="0"/>
                    <a:pt x="6254496" y="22860"/>
                    <a:pt x="6254496" y="51181"/>
                  </a:cubicBezTo>
                  <a:lnTo>
                    <a:pt x="6254496" y="4373118"/>
                  </a:lnTo>
                  <a:cubicBezTo>
                    <a:pt x="6254496" y="4401439"/>
                    <a:pt x="6231636" y="4424299"/>
                    <a:pt x="6203315" y="4424299"/>
                  </a:cubicBezTo>
                  <a:lnTo>
                    <a:pt x="51181" y="4424299"/>
                  </a:lnTo>
                  <a:cubicBezTo>
                    <a:pt x="22860" y="4424299"/>
                    <a:pt x="0" y="4401439"/>
                    <a:pt x="0" y="4373118"/>
                  </a:cubicBezTo>
                  <a:close/>
                </a:path>
              </a:pathLst>
            </a:custGeom>
            <a:solidFill>
              <a:srgbClr val="3E3E3E"/>
            </a:solidFill>
            <a:ln w="12700">
              <a:solidFill>
                <a:srgbClr val="000000"/>
              </a:solidFill>
            </a:ln>
          </p:spPr>
        </p:sp>
      </p:grpSp>
      <p:grpSp>
        <p:nvGrpSpPr>
          <p:cNvPr name="Group 18" id="18"/>
          <p:cNvGrpSpPr/>
          <p:nvPr/>
        </p:nvGrpSpPr>
        <p:grpSpPr>
          <a:xfrm rot="0">
            <a:off x="12956972" y="2750048"/>
            <a:ext cx="768106" cy="768106"/>
            <a:chOff x="0" y="0"/>
            <a:chExt cx="1024141" cy="1024141"/>
          </a:xfrm>
        </p:grpSpPr>
        <p:sp>
          <p:nvSpPr>
            <p:cNvPr name="Freeform 19" id="19"/>
            <p:cNvSpPr/>
            <p:nvPr/>
          </p:nvSpPr>
          <p:spPr>
            <a:xfrm flipH="false" flipV="false" rot="0">
              <a:off x="0" y="0"/>
              <a:ext cx="1024128" cy="1024128"/>
            </a:xfrm>
            <a:custGeom>
              <a:avLst/>
              <a:gdLst/>
              <a:ahLst/>
              <a:cxnLst/>
              <a:rect r="r" b="b" t="t" l="l"/>
              <a:pathLst>
                <a:path h="1024128" w="1024128">
                  <a:moveTo>
                    <a:pt x="0" y="512064"/>
                  </a:moveTo>
                  <a:cubicBezTo>
                    <a:pt x="0" y="229235"/>
                    <a:pt x="229235" y="0"/>
                    <a:pt x="512064" y="0"/>
                  </a:cubicBezTo>
                  <a:cubicBezTo>
                    <a:pt x="794893" y="0"/>
                    <a:pt x="1024128" y="229235"/>
                    <a:pt x="1024128" y="512064"/>
                  </a:cubicBezTo>
                  <a:cubicBezTo>
                    <a:pt x="1024128" y="794893"/>
                    <a:pt x="794893" y="1024128"/>
                    <a:pt x="512064" y="1024128"/>
                  </a:cubicBezTo>
                  <a:cubicBezTo>
                    <a:pt x="229235" y="1024128"/>
                    <a:pt x="0" y="794893"/>
                    <a:pt x="0" y="512064"/>
                  </a:cubicBezTo>
                  <a:close/>
                </a:path>
              </a:pathLst>
            </a:custGeom>
            <a:solidFill>
              <a:srgbClr val="F5F547"/>
            </a:solidFill>
            <a:ln w="12700">
              <a:solidFill>
                <a:srgbClr val="000000"/>
              </a:solidFill>
            </a:ln>
          </p:spPr>
        </p:sp>
      </p:grpSp>
      <p:sp>
        <p:nvSpPr>
          <p:cNvPr name="Freeform 20" id="20" descr="preencoded.png"/>
          <p:cNvSpPr/>
          <p:nvPr/>
        </p:nvSpPr>
        <p:spPr>
          <a:xfrm flipH="false" flipV="false" rot="0">
            <a:off x="13168160" y="2961237"/>
            <a:ext cx="345577" cy="345577"/>
          </a:xfrm>
          <a:custGeom>
            <a:avLst/>
            <a:gdLst/>
            <a:ahLst/>
            <a:cxnLst/>
            <a:rect r="r" b="b" t="t" l="l"/>
            <a:pathLst>
              <a:path h="345577" w="345577">
                <a:moveTo>
                  <a:pt x="0" y="0"/>
                </a:moveTo>
                <a:lnTo>
                  <a:pt x="345577" y="0"/>
                </a:lnTo>
                <a:lnTo>
                  <a:pt x="345577" y="345576"/>
                </a:lnTo>
                <a:lnTo>
                  <a:pt x="0" y="345576"/>
                </a:lnTo>
                <a:lnTo>
                  <a:pt x="0" y="0"/>
                </a:lnTo>
                <a:close/>
              </a:path>
            </a:pathLst>
          </a:custGeom>
          <a:blipFill>
            <a:blip r:embed="rId8">
              <a:extLst>
                <a:ext uri="{96DAC541-7B7A-43D3-8B79-37D633B846F1}">
                  <asvg:svgBlip xmlns:asvg="http://schemas.microsoft.com/office/drawing/2016/SVG/main" r:embed="rId9"/>
                </a:ext>
              </a:extLst>
            </a:blip>
            <a:stretch>
              <a:fillRect l="-8108" t="0" r="-8108" b="0"/>
            </a:stretch>
          </a:blipFill>
        </p:spPr>
      </p:sp>
      <p:sp>
        <p:nvSpPr>
          <p:cNvPr name="TextBox 21" id="21"/>
          <p:cNvSpPr txBox="true"/>
          <p:nvPr/>
        </p:nvSpPr>
        <p:spPr>
          <a:xfrm rot="0">
            <a:off x="12956972" y="3745554"/>
            <a:ext cx="3200400" cy="428473"/>
          </a:xfrm>
          <a:prstGeom prst="rect">
            <a:avLst/>
          </a:prstGeom>
        </p:spPr>
        <p:txBody>
          <a:bodyPr anchor="t" rtlCol="false" tIns="0" lIns="0" bIns="0" rIns="0">
            <a:spAutoFit/>
          </a:bodyPr>
          <a:lstStyle/>
          <a:p>
            <a:pPr algn="l">
              <a:lnSpc>
                <a:spcPts val="3124"/>
              </a:lnSpc>
            </a:pPr>
            <a:r>
              <a:rPr lang="en-US" sz="2499">
                <a:solidFill>
                  <a:srgbClr val="BFBFBF"/>
                </a:solidFill>
                <a:latin typeface="Arimo"/>
                <a:ea typeface="Arimo"/>
                <a:cs typeface="Arimo"/>
                <a:sym typeface="Arimo"/>
              </a:rPr>
              <a:t>Goldilocks Pacing</a:t>
            </a:r>
          </a:p>
        </p:txBody>
      </p:sp>
      <p:sp>
        <p:nvSpPr>
          <p:cNvPr name="TextBox 22" id="22"/>
          <p:cNvSpPr txBox="true"/>
          <p:nvPr/>
        </p:nvSpPr>
        <p:spPr>
          <a:xfrm rot="0">
            <a:off x="12956972" y="4251427"/>
            <a:ext cx="4178941" cy="1304925"/>
          </a:xfrm>
          <a:prstGeom prst="rect">
            <a:avLst/>
          </a:prstGeom>
        </p:spPr>
        <p:txBody>
          <a:bodyPr anchor="t" rtlCol="false" tIns="0" lIns="0" bIns="0" rIns="0">
            <a:spAutoFit/>
          </a:bodyPr>
          <a:lstStyle/>
          <a:p>
            <a:pPr algn="l">
              <a:lnSpc>
                <a:spcPts val="3187"/>
              </a:lnSpc>
            </a:pPr>
            <a:r>
              <a:rPr lang="en-US" sz="2000">
                <a:solidFill>
                  <a:srgbClr val="BFBFBF"/>
                </a:solidFill>
                <a:latin typeface="Open Sans"/>
                <a:ea typeface="Open Sans"/>
                <a:cs typeface="Open Sans"/>
                <a:sym typeface="Open Sans"/>
              </a:rPr>
              <a:t>Viewers prefer balanced pacing. Too fast leads to confusion, too slow to boredom.</a:t>
            </a:r>
          </a:p>
        </p:txBody>
      </p:sp>
      <p:grpSp>
        <p:nvGrpSpPr>
          <p:cNvPr name="Group 23" id="23"/>
          <p:cNvGrpSpPr/>
          <p:nvPr/>
        </p:nvGrpSpPr>
        <p:grpSpPr>
          <a:xfrm rot="0">
            <a:off x="7754093" y="6068320"/>
            <a:ext cx="9637814" cy="2908697"/>
            <a:chOff x="0" y="0"/>
            <a:chExt cx="12850419" cy="3878262"/>
          </a:xfrm>
        </p:grpSpPr>
        <p:sp>
          <p:nvSpPr>
            <p:cNvPr name="Freeform 24" id="24"/>
            <p:cNvSpPr/>
            <p:nvPr/>
          </p:nvSpPr>
          <p:spPr>
            <a:xfrm flipH="false" flipV="false" rot="0">
              <a:off x="0" y="0"/>
              <a:ext cx="12850368" cy="3878199"/>
            </a:xfrm>
            <a:custGeom>
              <a:avLst/>
              <a:gdLst/>
              <a:ahLst/>
              <a:cxnLst/>
              <a:rect r="r" b="b" t="t" l="l"/>
              <a:pathLst>
                <a:path h="3878199" w="12850368">
                  <a:moveTo>
                    <a:pt x="0" y="51181"/>
                  </a:moveTo>
                  <a:cubicBezTo>
                    <a:pt x="0" y="22860"/>
                    <a:pt x="22860" y="0"/>
                    <a:pt x="51181" y="0"/>
                  </a:cubicBezTo>
                  <a:lnTo>
                    <a:pt x="12799187" y="0"/>
                  </a:lnTo>
                  <a:cubicBezTo>
                    <a:pt x="12827508" y="0"/>
                    <a:pt x="12850368" y="22860"/>
                    <a:pt x="12850368" y="51181"/>
                  </a:cubicBezTo>
                  <a:lnTo>
                    <a:pt x="12850368" y="3827018"/>
                  </a:lnTo>
                  <a:cubicBezTo>
                    <a:pt x="12850368" y="3855339"/>
                    <a:pt x="12827508" y="3878199"/>
                    <a:pt x="12799187" y="3878199"/>
                  </a:cubicBezTo>
                  <a:lnTo>
                    <a:pt x="51181" y="3878199"/>
                  </a:lnTo>
                  <a:cubicBezTo>
                    <a:pt x="22860" y="3878199"/>
                    <a:pt x="0" y="3855339"/>
                    <a:pt x="0" y="3827018"/>
                  </a:cubicBezTo>
                  <a:close/>
                </a:path>
              </a:pathLst>
            </a:custGeom>
            <a:solidFill>
              <a:srgbClr val="3E3E3E"/>
            </a:solidFill>
            <a:ln w="12700">
              <a:solidFill>
                <a:srgbClr val="000000"/>
              </a:solidFill>
            </a:ln>
          </p:spPr>
        </p:sp>
      </p:grpSp>
      <p:grpSp>
        <p:nvGrpSpPr>
          <p:cNvPr name="Group 25" id="25"/>
          <p:cNvGrpSpPr/>
          <p:nvPr/>
        </p:nvGrpSpPr>
        <p:grpSpPr>
          <a:xfrm rot="0">
            <a:off x="8010077" y="6324305"/>
            <a:ext cx="768106" cy="768106"/>
            <a:chOff x="0" y="0"/>
            <a:chExt cx="1024141" cy="1024141"/>
          </a:xfrm>
        </p:grpSpPr>
        <p:sp>
          <p:nvSpPr>
            <p:cNvPr name="Freeform 26" id="26"/>
            <p:cNvSpPr/>
            <p:nvPr/>
          </p:nvSpPr>
          <p:spPr>
            <a:xfrm flipH="false" flipV="false" rot="0">
              <a:off x="0" y="0"/>
              <a:ext cx="1024128" cy="1024128"/>
            </a:xfrm>
            <a:custGeom>
              <a:avLst/>
              <a:gdLst/>
              <a:ahLst/>
              <a:cxnLst/>
              <a:rect r="r" b="b" t="t" l="l"/>
              <a:pathLst>
                <a:path h="1024128" w="1024128">
                  <a:moveTo>
                    <a:pt x="0" y="512064"/>
                  </a:moveTo>
                  <a:cubicBezTo>
                    <a:pt x="0" y="229235"/>
                    <a:pt x="229235" y="0"/>
                    <a:pt x="512064" y="0"/>
                  </a:cubicBezTo>
                  <a:cubicBezTo>
                    <a:pt x="794893" y="0"/>
                    <a:pt x="1024128" y="229235"/>
                    <a:pt x="1024128" y="512064"/>
                  </a:cubicBezTo>
                  <a:cubicBezTo>
                    <a:pt x="1024128" y="794893"/>
                    <a:pt x="794893" y="1024128"/>
                    <a:pt x="512064" y="1024128"/>
                  </a:cubicBezTo>
                  <a:cubicBezTo>
                    <a:pt x="229235" y="1024128"/>
                    <a:pt x="0" y="794893"/>
                    <a:pt x="0" y="512064"/>
                  </a:cubicBezTo>
                  <a:close/>
                </a:path>
              </a:pathLst>
            </a:custGeom>
            <a:solidFill>
              <a:srgbClr val="F5F547"/>
            </a:solidFill>
            <a:ln w="12700">
              <a:solidFill>
                <a:srgbClr val="000000"/>
              </a:solidFill>
            </a:ln>
          </p:spPr>
        </p:sp>
      </p:grpSp>
      <p:sp>
        <p:nvSpPr>
          <p:cNvPr name="Freeform 27" id="27" descr="preencoded.png"/>
          <p:cNvSpPr/>
          <p:nvPr/>
        </p:nvSpPr>
        <p:spPr>
          <a:xfrm flipH="false" flipV="false" rot="0">
            <a:off x="8221266" y="6535493"/>
            <a:ext cx="345577" cy="345577"/>
          </a:xfrm>
          <a:custGeom>
            <a:avLst/>
            <a:gdLst/>
            <a:ahLst/>
            <a:cxnLst/>
            <a:rect r="r" b="b" t="t" l="l"/>
            <a:pathLst>
              <a:path h="345577" w="345577">
                <a:moveTo>
                  <a:pt x="0" y="0"/>
                </a:moveTo>
                <a:lnTo>
                  <a:pt x="345576" y="0"/>
                </a:lnTo>
                <a:lnTo>
                  <a:pt x="345576" y="345577"/>
                </a:lnTo>
                <a:lnTo>
                  <a:pt x="0" y="3455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8010077" y="7319810"/>
            <a:ext cx="3200400" cy="428473"/>
          </a:xfrm>
          <a:prstGeom prst="rect">
            <a:avLst/>
          </a:prstGeom>
        </p:spPr>
        <p:txBody>
          <a:bodyPr anchor="t" rtlCol="false" tIns="0" lIns="0" bIns="0" rIns="0">
            <a:spAutoFit/>
          </a:bodyPr>
          <a:lstStyle/>
          <a:p>
            <a:pPr algn="l">
              <a:lnSpc>
                <a:spcPts val="3124"/>
              </a:lnSpc>
            </a:pPr>
            <a:r>
              <a:rPr lang="en-US" sz="2499">
                <a:solidFill>
                  <a:srgbClr val="BFBFBF"/>
                </a:solidFill>
                <a:latin typeface="Arimo"/>
                <a:ea typeface="Arimo"/>
                <a:cs typeface="Arimo"/>
                <a:sym typeface="Arimo"/>
              </a:rPr>
              <a:t>Cognitive Load</a:t>
            </a:r>
          </a:p>
        </p:txBody>
      </p:sp>
      <p:sp>
        <p:nvSpPr>
          <p:cNvPr name="TextBox 29" id="29"/>
          <p:cNvSpPr txBox="true"/>
          <p:nvPr/>
        </p:nvSpPr>
        <p:spPr>
          <a:xfrm rot="0">
            <a:off x="8010077" y="7825683"/>
            <a:ext cx="9125845" cy="895350"/>
          </a:xfrm>
          <a:prstGeom prst="rect">
            <a:avLst/>
          </a:prstGeom>
        </p:spPr>
        <p:txBody>
          <a:bodyPr anchor="t" rtlCol="false" tIns="0" lIns="0" bIns="0" rIns="0">
            <a:spAutoFit/>
          </a:bodyPr>
          <a:lstStyle/>
          <a:p>
            <a:pPr algn="l">
              <a:lnSpc>
                <a:spcPts val="3187"/>
              </a:lnSpc>
            </a:pPr>
            <a:r>
              <a:rPr lang="en-US" sz="2000">
                <a:solidFill>
                  <a:srgbClr val="BFBFBF"/>
                </a:solidFill>
                <a:latin typeface="Open Sans"/>
                <a:ea typeface="Open Sans"/>
                <a:cs typeface="Open Sans"/>
                <a:sym typeface="Open Sans"/>
              </a:rPr>
              <a:t>High dialogue density and complex storytelling increase cognitive load, a primary driver of drop-off.</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F1F1F"/>
            </a:solidFill>
            <a:ln w="12700">
              <a:solidFill>
                <a:srgbClr val="000000"/>
              </a:solidFill>
            </a:ln>
          </p:spPr>
        </p:sp>
      </p:grpSp>
      <p:sp>
        <p:nvSpPr>
          <p:cNvPr name="Freeform 6" id="6"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8" id="8"/>
          <p:cNvSpPr txBox="true"/>
          <p:nvPr/>
        </p:nvSpPr>
        <p:spPr>
          <a:xfrm rot="0">
            <a:off x="867966" y="846239"/>
            <a:ext cx="8734577" cy="813044"/>
          </a:xfrm>
          <a:prstGeom prst="rect">
            <a:avLst/>
          </a:prstGeom>
        </p:spPr>
        <p:txBody>
          <a:bodyPr anchor="t" rtlCol="false" tIns="0" lIns="0" bIns="0" rIns="0">
            <a:spAutoFit/>
          </a:bodyPr>
          <a:lstStyle/>
          <a:p>
            <a:pPr algn="l">
              <a:lnSpc>
                <a:spcPts val="6062"/>
              </a:lnSpc>
            </a:pPr>
            <a:r>
              <a:rPr lang="en-US" sz="4875">
                <a:solidFill>
                  <a:srgbClr val="FEFEFE"/>
                </a:solidFill>
                <a:latin typeface="Arimo"/>
                <a:ea typeface="Arimo"/>
                <a:cs typeface="Arimo"/>
                <a:sym typeface="Arimo"/>
              </a:rPr>
              <a:t>Content Performance Grading</a:t>
            </a:r>
          </a:p>
        </p:txBody>
      </p:sp>
      <p:sp>
        <p:nvSpPr>
          <p:cNvPr name="TextBox 9" id="9"/>
          <p:cNvSpPr txBox="true"/>
          <p:nvPr/>
        </p:nvSpPr>
        <p:spPr>
          <a:xfrm rot="0">
            <a:off x="867966" y="1955006"/>
            <a:ext cx="9694069" cy="472831"/>
          </a:xfrm>
          <a:prstGeom prst="rect">
            <a:avLst/>
          </a:prstGeom>
        </p:spPr>
        <p:txBody>
          <a:bodyPr anchor="t" rtlCol="false" tIns="0" lIns="0" bIns="0" rIns="0">
            <a:spAutoFit/>
          </a:bodyPr>
          <a:lstStyle/>
          <a:p>
            <a:pPr algn="l">
              <a:lnSpc>
                <a:spcPts val="3062"/>
              </a:lnSpc>
            </a:pPr>
            <a:r>
              <a:rPr lang="en-US" sz="1937">
                <a:solidFill>
                  <a:srgbClr val="BFBFBF"/>
                </a:solidFill>
                <a:latin typeface="Open Sans"/>
                <a:ea typeface="Open Sans"/>
                <a:cs typeface="Open Sans"/>
                <a:sym typeface="Open Sans"/>
              </a:rPr>
              <a:t>Shows are graded based on average watch percentage and retention risk.</a:t>
            </a:r>
          </a:p>
        </p:txBody>
      </p:sp>
      <p:grpSp>
        <p:nvGrpSpPr>
          <p:cNvPr name="Group 10" id="10"/>
          <p:cNvGrpSpPr/>
          <p:nvPr/>
        </p:nvGrpSpPr>
        <p:grpSpPr>
          <a:xfrm rot="0">
            <a:off x="853678" y="2692451"/>
            <a:ext cx="9722644" cy="1516561"/>
            <a:chOff x="0" y="0"/>
            <a:chExt cx="12963525" cy="2022081"/>
          </a:xfrm>
        </p:grpSpPr>
        <p:sp>
          <p:nvSpPr>
            <p:cNvPr name="Freeform 11" id="11"/>
            <p:cNvSpPr/>
            <p:nvPr/>
          </p:nvSpPr>
          <p:spPr>
            <a:xfrm flipH="false" flipV="false" rot="0">
              <a:off x="19050" y="19050"/>
              <a:ext cx="12925425" cy="1983994"/>
            </a:xfrm>
            <a:custGeom>
              <a:avLst/>
              <a:gdLst/>
              <a:ahLst/>
              <a:cxnLst/>
              <a:rect r="r" b="b" t="t" l="l"/>
              <a:pathLst>
                <a:path h="1983994" w="12925425">
                  <a:moveTo>
                    <a:pt x="0" y="49657"/>
                  </a:moveTo>
                  <a:cubicBezTo>
                    <a:pt x="0" y="22225"/>
                    <a:pt x="22606" y="0"/>
                    <a:pt x="50419" y="0"/>
                  </a:cubicBezTo>
                  <a:lnTo>
                    <a:pt x="12875006" y="0"/>
                  </a:lnTo>
                  <a:cubicBezTo>
                    <a:pt x="12902819" y="0"/>
                    <a:pt x="12925425" y="22225"/>
                    <a:pt x="12925425" y="49657"/>
                  </a:cubicBezTo>
                  <a:lnTo>
                    <a:pt x="12925425" y="1934337"/>
                  </a:lnTo>
                  <a:cubicBezTo>
                    <a:pt x="12925425" y="1961769"/>
                    <a:pt x="12902819" y="1983994"/>
                    <a:pt x="12875006" y="1983994"/>
                  </a:cubicBezTo>
                  <a:lnTo>
                    <a:pt x="50419" y="1983994"/>
                  </a:lnTo>
                  <a:cubicBezTo>
                    <a:pt x="22606" y="1983994"/>
                    <a:pt x="0" y="1961769"/>
                    <a:pt x="0" y="1934337"/>
                  </a:cubicBezTo>
                  <a:close/>
                </a:path>
              </a:pathLst>
            </a:custGeom>
            <a:solidFill>
              <a:srgbClr val="1F1F1F"/>
            </a:solidFill>
            <a:ln w="12700">
              <a:solidFill>
                <a:srgbClr val="000000"/>
              </a:solidFill>
            </a:ln>
          </p:spPr>
        </p:sp>
        <p:sp>
          <p:nvSpPr>
            <p:cNvPr name="Freeform 12" id="12"/>
            <p:cNvSpPr/>
            <p:nvPr/>
          </p:nvSpPr>
          <p:spPr>
            <a:xfrm flipH="false" flipV="false" rot="0">
              <a:off x="0" y="0"/>
              <a:ext cx="12963525" cy="2022094"/>
            </a:xfrm>
            <a:custGeom>
              <a:avLst/>
              <a:gdLst/>
              <a:ahLst/>
              <a:cxnLst/>
              <a:rect r="r" b="b" t="t" l="l"/>
              <a:pathLst>
                <a:path h="2022094" w="12963525">
                  <a:moveTo>
                    <a:pt x="0" y="68707"/>
                  </a:moveTo>
                  <a:cubicBezTo>
                    <a:pt x="0" y="30480"/>
                    <a:pt x="31369" y="0"/>
                    <a:pt x="69469" y="0"/>
                  </a:cubicBezTo>
                  <a:lnTo>
                    <a:pt x="12894056" y="0"/>
                  </a:lnTo>
                  <a:lnTo>
                    <a:pt x="12894056" y="19050"/>
                  </a:lnTo>
                  <a:lnTo>
                    <a:pt x="12894056" y="0"/>
                  </a:lnTo>
                  <a:cubicBezTo>
                    <a:pt x="12932156" y="0"/>
                    <a:pt x="12963525" y="30480"/>
                    <a:pt x="12963525" y="68707"/>
                  </a:cubicBezTo>
                  <a:lnTo>
                    <a:pt x="12944475" y="68707"/>
                  </a:lnTo>
                  <a:lnTo>
                    <a:pt x="12963525" y="68707"/>
                  </a:lnTo>
                  <a:lnTo>
                    <a:pt x="12963525" y="1953387"/>
                  </a:lnTo>
                  <a:lnTo>
                    <a:pt x="12944475" y="1953387"/>
                  </a:lnTo>
                  <a:lnTo>
                    <a:pt x="12963525" y="1953387"/>
                  </a:lnTo>
                  <a:cubicBezTo>
                    <a:pt x="12963525" y="1991614"/>
                    <a:pt x="12932156" y="2022094"/>
                    <a:pt x="12894056" y="2022094"/>
                  </a:cubicBezTo>
                  <a:lnTo>
                    <a:pt x="12894056" y="2003044"/>
                  </a:lnTo>
                  <a:lnTo>
                    <a:pt x="12894056" y="2022094"/>
                  </a:lnTo>
                  <a:lnTo>
                    <a:pt x="69469" y="2022094"/>
                  </a:lnTo>
                  <a:lnTo>
                    <a:pt x="69469" y="2003044"/>
                  </a:lnTo>
                  <a:lnTo>
                    <a:pt x="69469" y="2022094"/>
                  </a:lnTo>
                  <a:cubicBezTo>
                    <a:pt x="31369" y="2022094"/>
                    <a:pt x="0" y="1991614"/>
                    <a:pt x="0" y="1953387"/>
                  </a:cubicBezTo>
                  <a:lnTo>
                    <a:pt x="0" y="68707"/>
                  </a:lnTo>
                  <a:lnTo>
                    <a:pt x="19050" y="68707"/>
                  </a:lnTo>
                  <a:lnTo>
                    <a:pt x="0" y="68707"/>
                  </a:lnTo>
                  <a:moveTo>
                    <a:pt x="38100" y="68707"/>
                  </a:moveTo>
                  <a:lnTo>
                    <a:pt x="38100" y="1953387"/>
                  </a:lnTo>
                  <a:lnTo>
                    <a:pt x="19050" y="1953387"/>
                  </a:lnTo>
                  <a:lnTo>
                    <a:pt x="38100" y="1953387"/>
                  </a:lnTo>
                  <a:cubicBezTo>
                    <a:pt x="38100" y="1970024"/>
                    <a:pt x="51816" y="1983994"/>
                    <a:pt x="69469" y="1983994"/>
                  </a:cubicBezTo>
                  <a:lnTo>
                    <a:pt x="12894056" y="1983994"/>
                  </a:lnTo>
                  <a:cubicBezTo>
                    <a:pt x="12911710" y="1983994"/>
                    <a:pt x="12925425" y="1970024"/>
                    <a:pt x="12925425" y="1953387"/>
                  </a:cubicBezTo>
                  <a:lnTo>
                    <a:pt x="12925425" y="68707"/>
                  </a:lnTo>
                  <a:cubicBezTo>
                    <a:pt x="12925425" y="52070"/>
                    <a:pt x="12911710" y="38100"/>
                    <a:pt x="12894056" y="38100"/>
                  </a:cubicBezTo>
                  <a:lnTo>
                    <a:pt x="69469" y="38100"/>
                  </a:lnTo>
                  <a:lnTo>
                    <a:pt x="69469" y="19050"/>
                  </a:lnTo>
                  <a:lnTo>
                    <a:pt x="69469" y="38100"/>
                  </a:lnTo>
                  <a:cubicBezTo>
                    <a:pt x="51816" y="38100"/>
                    <a:pt x="38100" y="52070"/>
                    <a:pt x="38100" y="68707"/>
                  </a:cubicBezTo>
                  <a:close/>
                </a:path>
              </a:pathLst>
            </a:custGeom>
            <a:solidFill>
              <a:srgbClr val="575757"/>
            </a:solidFill>
            <a:ln w="12700">
              <a:solidFill>
                <a:srgbClr val="000000"/>
              </a:solidFill>
            </a:ln>
          </p:spPr>
        </p:sp>
      </p:grpSp>
      <p:grpSp>
        <p:nvGrpSpPr>
          <p:cNvPr name="Group 13" id="13"/>
          <p:cNvGrpSpPr/>
          <p:nvPr/>
        </p:nvGrpSpPr>
        <p:grpSpPr>
          <a:xfrm rot="0">
            <a:off x="896541" y="2735313"/>
            <a:ext cx="991943" cy="1430836"/>
            <a:chOff x="0" y="0"/>
            <a:chExt cx="1322591" cy="1907781"/>
          </a:xfrm>
        </p:grpSpPr>
        <p:sp>
          <p:nvSpPr>
            <p:cNvPr name="Freeform 14" id="14"/>
            <p:cNvSpPr/>
            <p:nvPr/>
          </p:nvSpPr>
          <p:spPr>
            <a:xfrm flipH="false" flipV="false" rot="0">
              <a:off x="0" y="0"/>
              <a:ext cx="1322705" cy="1907794"/>
            </a:xfrm>
            <a:custGeom>
              <a:avLst/>
              <a:gdLst/>
              <a:ahLst/>
              <a:cxnLst/>
              <a:rect r="r" b="b" t="t" l="l"/>
              <a:pathLst>
                <a:path h="1907794" w="1322705">
                  <a:moveTo>
                    <a:pt x="0" y="3937"/>
                  </a:moveTo>
                  <a:cubicBezTo>
                    <a:pt x="0" y="1778"/>
                    <a:pt x="1778" y="0"/>
                    <a:pt x="3937" y="0"/>
                  </a:cubicBezTo>
                  <a:lnTo>
                    <a:pt x="1318768" y="0"/>
                  </a:lnTo>
                  <a:cubicBezTo>
                    <a:pt x="1320927" y="0"/>
                    <a:pt x="1322705" y="1778"/>
                    <a:pt x="1322705" y="3937"/>
                  </a:cubicBezTo>
                  <a:lnTo>
                    <a:pt x="1322705" y="1903857"/>
                  </a:lnTo>
                  <a:cubicBezTo>
                    <a:pt x="1322705" y="1906016"/>
                    <a:pt x="1320927" y="1907794"/>
                    <a:pt x="1318768" y="1907794"/>
                  </a:cubicBezTo>
                  <a:lnTo>
                    <a:pt x="3937" y="1907794"/>
                  </a:lnTo>
                  <a:cubicBezTo>
                    <a:pt x="1778" y="1907794"/>
                    <a:pt x="0" y="1906016"/>
                    <a:pt x="0" y="1903857"/>
                  </a:cubicBezTo>
                  <a:close/>
                </a:path>
              </a:pathLst>
            </a:custGeom>
            <a:solidFill>
              <a:srgbClr val="3E3E3E"/>
            </a:solidFill>
            <a:ln w="12700">
              <a:solidFill>
                <a:srgbClr val="000000"/>
              </a:solidFill>
            </a:ln>
          </p:spPr>
        </p:sp>
      </p:grpSp>
      <p:sp>
        <p:nvSpPr>
          <p:cNvPr name="TextBox 15" id="15"/>
          <p:cNvSpPr txBox="true"/>
          <p:nvPr/>
        </p:nvSpPr>
        <p:spPr>
          <a:xfrm rot="0">
            <a:off x="1206551" y="3265884"/>
            <a:ext cx="371923" cy="417309"/>
          </a:xfrm>
          <a:prstGeom prst="rect">
            <a:avLst/>
          </a:prstGeom>
        </p:spPr>
        <p:txBody>
          <a:bodyPr anchor="t" rtlCol="false" tIns="0" lIns="0" bIns="0" rIns="0">
            <a:spAutoFit/>
          </a:bodyPr>
          <a:lstStyle/>
          <a:p>
            <a:pPr algn="l">
              <a:lnSpc>
                <a:spcPts val="2874"/>
              </a:lnSpc>
            </a:pPr>
            <a:r>
              <a:rPr lang="en-US" sz="2874">
                <a:solidFill>
                  <a:srgbClr val="BFBFBF"/>
                </a:solidFill>
                <a:latin typeface="Arimo"/>
                <a:ea typeface="Arimo"/>
                <a:cs typeface="Arimo"/>
                <a:sym typeface="Arimo"/>
              </a:rPr>
              <a:t>1</a:t>
            </a:r>
          </a:p>
        </p:txBody>
      </p:sp>
      <p:sp>
        <p:nvSpPr>
          <p:cNvPr name="TextBox 16" id="16"/>
          <p:cNvSpPr txBox="true"/>
          <p:nvPr/>
        </p:nvSpPr>
        <p:spPr>
          <a:xfrm rot="0">
            <a:off x="2136429" y="2973734"/>
            <a:ext cx="3099940" cy="396926"/>
          </a:xfrm>
          <a:prstGeom prst="rect">
            <a:avLst/>
          </a:prstGeom>
        </p:spPr>
        <p:txBody>
          <a:bodyPr anchor="t" rtlCol="false" tIns="0" lIns="0" bIns="0" rIns="0">
            <a:spAutoFit/>
          </a:bodyPr>
          <a:lstStyle/>
          <a:p>
            <a:pPr algn="l">
              <a:lnSpc>
                <a:spcPts val="2999"/>
              </a:lnSpc>
            </a:pPr>
            <a:r>
              <a:rPr lang="en-US" sz="2437">
                <a:solidFill>
                  <a:srgbClr val="BFBFBF"/>
                </a:solidFill>
                <a:latin typeface="Arimo"/>
                <a:ea typeface="Arimo"/>
                <a:cs typeface="Arimo"/>
                <a:sym typeface="Arimo"/>
              </a:rPr>
              <a:t>A: Top Performers</a:t>
            </a:r>
          </a:p>
        </p:txBody>
      </p:sp>
      <p:sp>
        <p:nvSpPr>
          <p:cNvPr name="TextBox 17" id="17"/>
          <p:cNvSpPr txBox="true"/>
          <p:nvPr/>
        </p:nvSpPr>
        <p:spPr>
          <a:xfrm rot="0">
            <a:off x="2136429" y="3443135"/>
            <a:ext cx="8149085" cy="472831"/>
          </a:xfrm>
          <a:prstGeom prst="rect">
            <a:avLst/>
          </a:prstGeom>
        </p:spPr>
        <p:txBody>
          <a:bodyPr anchor="t" rtlCol="false" tIns="0" lIns="0" bIns="0" rIns="0">
            <a:spAutoFit/>
          </a:bodyPr>
          <a:lstStyle/>
          <a:p>
            <a:pPr algn="l">
              <a:lnSpc>
                <a:spcPts val="3062"/>
              </a:lnSpc>
            </a:pPr>
            <a:r>
              <a:rPr lang="en-US" sz="1937">
                <a:solidFill>
                  <a:srgbClr val="BFBFBF"/>
                </a:solidFill>
                <a:latin typeface="Open Sans"/>
                <a:ea typeface="Open Sans"/>
                <a:cs typeface="Open Sans"/>
                <a:sym typeface="Open Sans"/>
              </a:rPr>
              <a:t>Renew and increase marketing for maximum ROI.</a:t>
            </a:r>
          </a:p>
        </p:txBody>
      </p:sp>
      <p:grpSp>
        <p:nvGrpSpPr>
          <p:cNvPr name="Group 18" id="18"/>
          <p:cNvGrpSpPr/>
          <p:nvPr/>
        </p:nvGrpSpPr>
        <p:grpSpPr>
          <a:xfrm rot="0">
            <a:off x="853678" y="4428382"/>
            <a:ext cx="9722644" cy="1516561"/>
            <a:chOff x="0" y="0"/>
            <a:chExt cx="12963525" cy="2022081"/>
          </a:xfrm>
        </p:grpSpPr>
        <p:sp>
          <p:nvSpPr>
            <p:cNvPr name="Freeform 19" id="19"/>
            <p:cNvSpPr/>
            <p:nvPr/>
          </p:nvSpPr>
          <p:spPr>
            <a:xfrm flipH="false" flipV="false" rot="0">
              <a:off x="19050" y="19050"/>
              <a:ext cx="12925425" cy="1983994"/>
            </a:xfrm>
            <a:custGeom>
              <a:avLst/>
              <a:gdLst/>
              <a:ahLst/>
              <a:cxnLst/>
              <a:rect r="r" b="b" t="t" l="l"/>
              <a:pathLst>
                <a:path h="1983994" w="12925425">
                  <a:moveTo>
                    <a:pt x="0" y="49657"/>
                  </a:moveTo>
                  <a:cubicBezTo>
                    <a:pt x="0" y="22225"/>
                    <a:pt x="22606" y="0"/>
                    <a:pt x="50419" y="0"/>
                  </a:cubicBezTo>
                  <a:lnTo>
                    <a:pt x="12875006" y="0"/>
                  </a:lnTo>
                  <a:cubicBezTo>
                    <a:pt x="12902819" y="0"/>
                    <a:pt x="12925425" y="22225"/>
                    <a:pt x="12925425" y="49657"/>
                  </a:cubicBezTo>
                  <a:lnTo>
                    <a:pt x="12925425" y="1934337"/>
                  </a:lnTo>
                  <a:cubicBezTo>
                    <a:pt x="12925425" y="1961769"/>
                    <a:pt x="12902819" y="1983994"/>
                    <a:pt x="12875006" y="1983994"/>
                  </a:cubicBezTo>
                  <a:lnTo>
                    <a:pt x="50419" y="1983994"/>
                  </a:lnTo>
                  <a:cubicBezTo>
                    <a:pt x="22606" y="1983994"/>
                    <a:pt x="0" y="1961769"/>
                    <a:pt x="0" y="1934337"/>
                  </a:cubicBezTo>
                  <a:close/>
                </a:path>
              </a:pathLst>
            </a:custGeom>
            <a:solidFill>
              <a:srgbClr val="1F1F1F"/>
            </a:solidFill>
            <a:ln w="12700">
              <a:solidFill>
                <a:srgbClr val="000000"/>
              </a:solidFill>
            </a:ln>
          </p:spPr>
        </p:sp>
        <p:sp>
          <p:nvSpPr>
            <p:cNvPr name="Freeform 20" id="20"/>
            <p:cNvSpPr/>
            <p:nvPr/>
          </p:nvSpPr>
          <p:spPr>
            <a:xfrm flipH="false" flipV="false" rot="0">
              <a:off x="0" y="0"/>
              <a:ext cx="12963525" cy="2022094"/>
            </a:xfrm>
            <a:custGeom>
              <a:avLst/>
              <a:gdLst/>
              <a:ahLst/>
              <a:cxnLst/>
              <a:rect r="r" b="b" t="t" l="l"/>
              <a:pathLst>
                <a:path h="2022094" w="12963525">
                  <a:moveTo>
                    <a:pt x="0" y="68707"/>
                  </a:moveTo>
                  <a:cubicBezTo>
                    <a:pt x="0" y="30480"/>
                    <a:pt x="31369" y="0"/>
                    <a:pt x="69469" y="0"/>
                  </a:cubicBezTo>
                  <a:lnTo>
                    <a:pt x="12894056" y="0"/>
                  </a:lnTo>
                  <a:lnTo>
                    <a:pt x="12894056" y="19050"/>
                  </a:lnTo>
                  <a:lnTo>
                    <a:pt x="12894056" y="0"/>
                  </a:lnTo>
                  <a:cubicBezTo>
                    <a:pt x="12932156" y="0"/>
                    <a:pt x="12963525" y="30480"/>
                    <a:pt x="12963525" y="68707"/>
                  </a:cubicBezTo>
                  <a:lnTo>
                    <a:pt x="12944475" y="68707"/>
                  </a:lnTo>
                  <a:lnTo>
                    <a:pt x="12963525" y="68707"/>
                  </a:lnTo>
                  <a:lnTo>
                    <a:pt x="12963525" y="1953387"/>
                  </a:lnTo>
                  <a:lnTo>
                    <a:pt x="12944475" y="1953387"/>
                  </a:lnTo>
                  <a:lnTo>
                    <a:pt x="12963525" y="1953387"/>
                  </a:lnTo>
                  <a:cubicBezTo>
                    <a:pt x="12963525" y="1991614"/>
                    <a:pt x="12932156" y="2022094"/>
                    <a:pt x="12894056" y="2022094"/>
                  </a:cubicBezTo>
                  <a:lnTo>
                    <a:pt x="12894056" y="2003044"/>
                  </a:lnTo>
                  <a:lnTo>
                    <a:pt x="12894056" y="2022094"/>
                  </a:lnTo>
                  <a:lnTo>
                    <a:pt x="69469" y="2022094"/>
                  </a:lnTo>
                  <a:lnTo>
                    <a:pt x="69469" y="2003044"/>
                  </a:lnTo>
                  <a:lnTo>
                    <a:pt x="69469" y="2022094"/>
                  </a:lnTo>
                  <a:cubicBezTo>
                    <a:pt x="31369" y="2022094"/>
                    <a:pt x="0" y="1991614"/>
                    <a:pt x="0" y="1953387"/>
                  </a:cubicBezTo>
                  <a:lnTo>
                    <a:pt x="0" y="68707"/>
                  </a:lnTo>
                  <a:lnTo>
                    <a:pt x="19050" y="68707"/>
                  </a:lnTo>
                  <a:lnTo>
                    <a:pt x="0" y="68707"/>
                  </a:lnTo>
                  <a:moveTo>
                    <a:pt x="38100" y="68707"/>
                  </a:moveTo>
                  <a:lnTo>
                    <a:pt x="38100" y="1953387"/>
                  </a:lnTo>
                  <a:lnTo>
                    <a:pt x="19050" y="1953387"/>
                  </a:lnTo>
                  <a:lnTo>
                    <a:pt x="38100" y="1953387"/>
                  </a:lnTo>
                  <a:cubicBezTo>
                    <a:pt x="38100" y="1970024"/>
                    <a:pt x="51816" y="1983994"/>
                    <a:pt x="69469" y="1983994"/>
                  </a:cubicBezTo>
                  <a:lnTo>
                    <a:pt x="12894056" y="1983994"/>
                  </a:lnTo>
                  <a:cubicBezTo>
                    <a:pt x="12911710" y="1983994"/>
                    <a:pt x="12925425" y="1970024"/>
                    <a:pt x="12925425" y="1953387"/>
                  </a:cubicBezTo>
                  <a:lnTo>
                    <a:pt x="12925425" y="68707"/>
                  </a:lnTo>
                  <a:cubicBezTo>
                    <a:pt x="12925425" y="52070"/>
                    <a:pt x="12911710" y="38100"/>
                    <a:pt x="12894056" y="38100"/>
                  </a:cubicBezTo>
                  <a:lnTo>
                    <a:pt x="69469" y="38100"/>
                  </a:lnTo>
                  <a:lnTo>
                    <a:pt x="69469" y="19050"/>
                  </a:lnTo>
                  <a:lnTo>
                    <a:pt x="69469" y="38100"/>
                  </a:lnTo>
                  <a:cubicBezTo>
                    <a:pt x="51816" y="38100"/>
                    <a:pt x="38100" y="52070"/>
                    <a:pt x="38100" y="68707"/>
                  </a:cubicBezTo>
                  <a:close/>
                </a:path>
              </a:pathLst>
            </a:custGeom>
            <a:solidFill>
              <a:srgbClr val="575757"/>
            </a:solidFill>
            <a:ln w="12700">
              <a:solidFill>
                <a:srgbClr val="000000"/>
              </a:solidFill>
            </a:ln>
          </p:spPr>
        </p:sp>
      </p:grpSp>
      <p:grpSp>
        <p:nvGrpSpPr>
          <p:cNvPr name="Group 21" id="21"/>
          <p:cNvGrpSpPr/>
          <p:nvPr/>
        </p:nvGrpSpPr>
        <p:grpSpPr>
          <a:xfrm rot="0">
            <a:off x="896541" y="4471245"/>
            <a:ext cx="991943" cy="1430836"/>
            <a:chOff x="0" y="0"/>
            <a:chExt cx="1322591" cy="1907781"/>
          </a:xfrm>
        </p:grpSpPr>
        <p:sp>
          <p:nvSpPr>
            <p:cNvPr name="Freeform 22" id="22"/>
            <p:cNvSpPr/>
            <p:nvPr/>
          </p:nvSpPr>
          <p:spPr>
            <a:xfrm flipH="false" flipV="false" rot="0">
              <a:off x="0" y="0"/>
              <a:ext cx="1322705" cy="1907794"/>
            </a:xfrm>
            <a:custGeom>
              <a:avLst/>
              <a:gdLst/>
              <a:ahLst/>
              <a:cxnLst/>
              <a:rect r="r" b="b" t="t" l="l"/>
              <a:pathLst>
                <a:path h="1907794" w="1322705">
                  <a:moveTo>
                    <a:pt x="0" y="3937"/>
                  </a:moveTo>
                  <a:cubicBezTo>
                    <a:pt x="0" y="1778"/>
                    <a:pt x="1778" y="0"/>
                    <a:pt x="3937" y="0"/>
                  </a:cubicBezTo>
                  <a:lnTo>
                    <a:pt x="1318768" y="0"/>
                  </a:lnTo>
                  <a:cubicBezTo>
                    <a:pt x="1320927" y="0"/>
                    <a:pt x="1322705" y="1778"/>
                    <a:pt x="1322705" y="3937"/>
                  </a:cubicBezTo>
                  <a:lnTo>
                    <a:pt x="1322705" y="1903857"/>
                  </a:lnTo>
                  <a:cubicBezTo>
                    <a:pt x="1322705" y="1906016"/>
                    <a:pt x="1320927" y="1907794"/>
                    <a:pt x="1318768" y="1907794"/>
                  </a:cubicBezTo>
                  <a:lnTo>
                    <a:pt x="3937" y="1907794"/>
                  </a:lnTo>
                  <a:cubicBezTo>
                    <a:pt x="1778" y="1907794"/>
                    <a:pt x="0" y="1906016"/>
                    <a:pt x="0" y="1903857"/>
                  </a:cubicBezTo>
                  <a:close/>
                </a:path>
              </a:pathLst>
            </a:custGeom>
            <a:solidFill>
              <a:srgbClr val="3E3E3E"/>
            </a:solidFill>
            <a:ln w="12700">
              <a:solidFill>
                <a:srgbClr val="000000"/>
              </a:solidFill>
            </a:ln>
          </p:spPr>
        </p:sp>
      </p:grpSp>
      <p:sp>
        <p:nvSpPr>
          <p:cNvPr name="TextBox 23" id="23"/>
          <p:cNvSpPr txBox="true"/>
          <p:nvPr/>
        </p:nvSpPr>
        <p:spPr>
          <a:xfrm rot="0">
            <a:off x="1206551" y="5001816"/>
            <a:ext cx="371923" cy="417309"/>
          </a:xfrm>
          <a:prstGeom prst="rect">
            <a:avLst/>
          </a:prstGeom>
        </p:spPr>
        <p:txBody>
          <a:bodyPr anchor="t" rtlCol="false" tIns="0" lIns="0" bIns="0" rIns="0">
            <a:spAutoFit/>
          </a:bodyPr>
          <a:lstStyle/>
          <a:p>
            <a:pPr algn="l">
              <a:lnSpc>
                <a:spcPts val="2874"/>
              </a:lnSpc>
            </a:pPr>
            <a:r>
              <a:rPr lang="en-US" sz="2874">
                <a:solidFill>
                  <a:srgbClr val="BFBFBF"/>
                </a:solidFill>
                <a:latin typeface="Arimo"/>
                <a:ea typeface="Arimo"/>
                <a:cs typeface="Arimo"/>
                <a:sym typeface="Arimo"/>
              </a:rPr>
              <a:t>2</a:t>
            </a:r>
          </a:p>
        </p:txBody>
      </p:sp>
      <p:sp>
        <p:nvSpPr>
          <p:cNvPr name="TextBox 24" id="24"/>
          <p:cNvSpPr txBox="true"/>
          <p:nvPr/>
        </p:nvSpPr>
        <p:spPr>
          <a:xfrm rot="0">
            <a:off x="2136429" y="4709665"/>
            <a:ext cx="3207096" cy="396926"/>
          </a:xfrm>
          <a:prstGeom prst="rect">
            <a:avLst/>
          </a:prstGeom>
        </p:spPr>
        <p:txBody>
          <a:bodyPr anchor="t" rtlCol="false" tIns="0" lIns="0" bIns="0" rIns="0">
            <a:spAutoFit/>
          </a:bodyPr>
          <a:lstStyle/>
          <a:p>
            <a:pPr algn="l">
              <a:lnSpc>
                <a:spcPts val="2999"/>
              </a:lnSpc>
            </a:pPr>
            <a:r>
              <a:rPr lang="en-US" sz="2437">
                <a:solidFill>
                  <a:srgbClr val="BFBFBF"/>
                </a:solidFill>
                <a:latin typeface="Arimo"/>
                <a:ea typeface="Arimo"/>
                <a:cs typeface="Arimo"/>
                <a:sym typeface="Arimo"/>
              </a:rPr>
              <a:t>B: Moderate Retention</a:t>
            </a:r>
          </a:p>
        </p:txBody>
      </p:sp>
      <p:sp>
        <p:nvSpPr>
          <p:cNvPr name="TextBox 25" id="25"/>
          <p:cNvSpPr txBox="true"/>
          <p:nvPr/>
        </p:nvSpPr>
        <p:spPr>
          <a:xfrm rot="0">
            <a:off x="2136429" y="5179066"/>
            <a:ext cx="8149085" cy="472831"/>
          </a:xfrm>
          <a:prstGeom prst="rect">
            <a:avLst/>
          </a:prstGeom>
        </p:spPr>
        <p:txBody>
          <a:bodyPr anchor="t" rtlCol="false" tIns="0" lIns="0" bIns="0" rIns="0">
            <a:spAutoFit/>
          </a:bodyPr>
          <a:lstStyle/>
          <a:p>
            <a:pPr algn="l">
              <a:lnSpc>
                <a:spcPts val="3062"/>
              </a:lnSpc>
            </a:pPr>
            <a:r>
              <a:rPr lang="en-US" sz="1937">
                <a:solidFill>
                  <a:srgbClr val="BFBFBF"/>
                </a:solidFill>
                <a:latin typeface="Open Sans"/>
                <a:ea typeface="Open Sans"/>
                <a:cs typeface="Open Sans"/>
                <a:sym typeface="Open Sans"/>
              </a:rPr>
              <a:t>Improve pacing, editing, or episode length.</a:t>
            </a:r>
          </a:p>
        </p:txBody>
      </p:sp>
      <p:grpSp>
        <p:nvGrpSpPr>
          <p:cNvPr name="Group 26" id="26"/>
          <p:cNvGrpSpPr/>
          <p:nvPr/>
        </p:nvGrpSpPr>
        <p:grpSpPr>
          <a:xfrm rot="0">
            <a:off x="853678" y="6164313"/>
            <a:ext cx="9722644" cy="1516561"/>
            <a:chOff x="0" y="0"/>
            <a:chExt cx="12963525" cy="2022081"/>
          </a:xfrm>
        </p:grpSpPr>
        <p:sp>
          <p:nvSpPr>
            <p:cNvPr name="Freeform 27" id="27"/>
            <p:cNvSpPr/>
            <p:nvPr/>
          </p:nvSpPr>
          <p:spPr>
            <a:xfrm flipH="false" flipV="false" rot="0">
              <a:off x="19050" y="19050"/>
              <a:ext cx="12925425" cy="1983994"/>
            </a:xfrm>
            <a:custGeom>
              <a:avLst/>
              <a:gdLst/>
              <a:ahLst/>
              <a:cxnLst/>
              <a:rect r="r" b="b" t="t" l="l"/>
              <a:pathLst>
                <a:path h="1983994" w="12925425">
                  <a:moveTo>
                    <a:pt x="0" y="49657"/>
                  </a:moveTo>
                  <a:cubicBezTo>
                    <a:pt x="0" y="22225"/>
                    <a:pt x="22606" y="0"/>
                    <a:pt x="50419" y="0"/>
                  </a:cubicBezTo>
                  <a:lnTo>
                    <a:pt x="12875006" y="0"/>
                  </a:lnTo>
                  <a:cubicBezTo>
                    <a:pt x="12902819" y="0"/>
                    <a:pt x="12925425" y="22225"/>
                    <a:pt x="12925425" y="49657"/>
                  </a:cubicBezTo>
                  <a:lnTo>
                    <a:pt x="12925425" y="1934337"/>
                  </a:lnTo>
                  <a:cubicBezTo>
                    <a:pt x="12925425" y="1961769"/>
                    <a:pt x="12902819" y="1983994"/>
                    <a:pt x="12875006" y="1983994"/>
                  </a:cubicBezTo>
                  <a:lnTo>
                    <a:pt x="50419" y="1983994"/>
                  </a:lnTo>
                  <a:cubicBezTo>
                    <a:pt x="22606" y="1983994"/>
                    <a:pt x="0" y="1961769"/>
                    <a:pt x="0" y="1934337"/>
                  </a:cubicBezTo>
                  <a:close/>
                </a:path>
              </a:pathLst>
            </a:custGeom>
            <a:solidFill>
              <a:srgbClr val="1F1F1F"/>
            </a:solidFill>
            <a:ln w="12700">
              <a:solidFill>
                <a:srgbClr val="000000"/>
              </a:solidFill>
            </a:ln>
          </p:spPr>
        </p:sp>
        <p:sp>
          <p:nvSpPr>
            <p:cNvPr name="Freeform 28" id="28"/>
            <p:cNvSpPr/>
            <p:nvPr/>
          </p:nvSpPr>
          <p:spPr>
            <a:xfrm flipH="false" flipV="false" rot="0">
              <a:off x="0" y="0"/>
              <a:ext cx="12963525" cy="2022094"/>
            </a:xfrm>
            <a:custGeom>
              <a:avLst/>
              <a:gdLst/>
              <a:ahLst/>
              <a:cxnLst/>
              <a:rect r="r" b="b" t="t" l="l"/>
              <a:pathLst>
                <a:path h="2022094" w="12963525">
                  <a:moveTo>
                    <a:pt x="0" y="68707"/>
                  </a:moveTo>
                  <a:cubicBezTo>
                    <a:pt x="0" y="30480"/>
                    <a:pt x="31369" y="0"/>
                    <a:pt x="69469" y="0"/>
                  </a:cubicBezTo>
                  <a:lnTo>
                    <a:pt x="12894056" y="0"/>
                  </a:lnTo>
                  <a:lnTo>
                    <a:pt x="12894056" y="19050"/>
                  </a:lnTo>
                  <a:lnTo>
                    <a:pt x="12894056" y="0"/>
                  </a:lnTo>
                  <a:cubicBezTo>
                    <a:pt x="12932156" y="0"/>
                    <a:pt x="12963525" y="30480"/>
                    <a:pt x="12963525" y="68707"/>
                  </a:cubicBezTo>
                  <a:lnTo>
                    <a:pt x="12944475" y="68707"/>
                  </a:lnTo>
                  <a:lnTo>
                    <a:pt x="12963525" y="68707"/>
                  </a:lnTo>
                  <a:lnTo>
                    <a:pt x="12963525" y="1953387"/>
                  </a:lnTo>
                  <a:lnTo>
                    <a:pt x="12944475" y="1953387"/>
                  </a:lnTo>
                  <a:lnTo>
                    <a:pt x="12963525" y="1953387"/>
                  </a:lnTo>
                  <a:cubicBezTo>
                    <a:pt x="12963525" y="1991614"/>
                    <a:pt x="12932156" y="2022094"/>
                    <a:pt x="12894056" y="2022094"/>
                  </a:cubicBezTo>
                  <a:lnTo>
                    <a:pt x="12894056" y="2003044"/>
                  </a:lnTo>
                  <a:lnTo>
                    <a:pt x="12894056" y="2022094"/>
                  </a:lnTo>
                  <a:lnTo>
                    <a:pt x="69469" y="2022094"/>
                  </a:lnTo>
                  <a:lnTo>
                    <a:pt x="69469" y="2003044"/>
                  </a:lnTo>
                  <a:lnTo>
                    <a:pt x="69469" y="2022094"/>
                  </a:lnTo>
                  <a:cubicBezTo>
                    <a:pt x="31369" y="2022094"/>
                    <a:pt x="0" y="1991614"/>
                    <a:pt x="0" y="1953387"/>
                  </a:cubicBezTo>
                  <a:lnTo>
                    <a:pt x="0" y="68707"/>
                  </a:lnTo>
                  <a:lnTo>
                    <a:pt x="19050" y="68707"/>
                  </a:lnTo>
                  <a:lnTo>
                    <a:pt x="0" y="68707"/>
                  </a:lnTo>
                  <a:moveTo>
                    <a:pt x="38100" y="68707"/>
                  </a:moveTo>
                  <a:lnTo>
                    <a:pt x="38100" y="1953387"/>
                  </a:lnTo>
                  <a:lnTo>
                    <a:pt x="19050" y="1953387"/>
                  </a:lnTo>
                  <a:lnTo>
                    <a:pt x="38100" y="1953387"/>
                  </a:lnTo>
                  <a:cubicBezTo>
                    <a:pt x="38100" y="1970024"/>
                    <a:pt x="51816" y="1983994"/>
                    <a:pt x="69469" y="1983994"/>
                  </a:cubicBezTo>
                  <a:lnTo>
                    <a:pt x="12894056" y="1983994"/>
                  </a:lnTo>
                  <a:cubicBezTo>
                    <a:pt x="12911710" y="1983994"/>
                    <a:pt x="12925425" y="1970024"/>
                    <a:pt x="12925425" y="1953387"/>
                  </a:cubicBezTo>
                  <a:lnTo>
                    <a:pt x="12925425" y="68707"/>
                  </a:lnTo>
                  <a:cubicBezTo>
                    <a:pt x="12925425" y="52070"/>
                    <a:pt x="12911710" y="38100"/>
                    <a:pt x="12894056" y="38100"/>
                  </a:cubicBezTo>
                  <a:lnTo>
                    <a:pt x="69469" y="38100"/>
                  </a:lnTo>
                  <a:lnTo>
                    <a:pt x="69469" y="19050"/>
                  </a:lnTo>
                  <a:lnTo>
                    <a:pt x="69469" y="38100"/>
                  </a:lnTo>
                  <a:cubicBezTo>
                    <a:pt x="51816" y="38100"/>
                    <a:pt x="38100" y="52070"/>
                    <a:pt x="38100" y="68707"/>
                  </a:cubicBezTo>
                  <a:close/>
                </a:path>
              </a:pathLst>
            </a:custGeom>
            <a:solidFill>
              <a:srgbClr val="575757"/>
            </a:solidFill>
            <a:ln w="12700">
              <a:solidFill>
                <a:srgbClr val="000000"/>
              </a:solidFill>
            </a:ln>
          </p:spPr>
        </p:sp>
      </p:grpSp>
      <p:grpSp>
        <p:nvGrpSpPr>
          <p:cNvPr name="Group 29" id="29"/>
          <p:cNvGrpSpPr/>
          <p:nvPr/>
        </p:nvGrpSpPr>
        <p:grpSpPr>
          <a:xfrm rot="0">
            <a:off x="896541" y="6207176"/>
            <a:ext cx="991943" cy="1430836"/>
            <a:chOff x="0" y="0"/>
            <a:chExt cx="1322591" cy="1907781"/>
          </a:xfrm>
        </p:grpSpPr>
        <p:sp>
          <p:nvSpPr>
            <p:cNvPr name="Freeform 30" id="30"/>
            <p:cNvSpPr/>
            <p:nvPr/>
          </p:nvSpPr>
          <p:spPr>
            <a:xfrm flipH="false" flipV="false" rot="0">
              <a:off x="0" y="0"/>
              <a:ext cx="1322705" cy="1907794"/>
            </a:xfrm>
            <a:custGeom>
              <a:avLst/>
              <a:gdLst/>
              <a:ahLst/>
              <a:cxnLst/>
              <a:rect r="r" b="b" t="t" l="l"/>
              <a:pathLst>
                <a:path h="1907794" w="1322705">
                  <a:moveTo>
                    <a:pt x="0" y="3937"/>
                  </a:moveTo>
                  <a:cubicBezTo>
                    <a:pt x="0" y="1778"/>
                    <a:pt x="1778" y="0"/>
                    <a:pt x="3937" y="0"/>
                  </a:cubicBezTo>
                  <a:lnTo>
                    <a:pt x="1318768" y="0"/>
                  </a:lnTo>
                  <a:cubicBezTo>
                    <a:pt x="1320927" y="0"/>
                    <a:pt x="1322705" y="1778"/>
                    <a:pt x="1322705" y="3937"/>
                  </a:cubicBezTo>
                  <a:lnTo>
                    <a:pt x="1322705" y="1903857"/>
                  </a:lnTo>
                  <a:cubicBezTo>
                    <a:pt x="1322705" y="1906016"/>
                    <a:pt x="1320927" y="1907794"/>
                    <a:pt x="1318768" y="1907794"/>
                  </a:cubicBezTo>
                  <a:lnTo>
                    <a:pt x="3937" y="1907794"/>
                  </a:lnTo>
                  <a:cubicBezTo>
                    <a:pt x="1778" y="1907794"/>
                    <a:pt x="0" y="1906016"/>
                    <a:pt x="0" y="1903857"/>
                  </a:cubicBezTo>
                  <a:close/>
                </a:path>
              </a:pathLst>
            </a:custGeom>
            <a:solidFill>
              <a:srgbClr val="3E3E3E"/>
            </a:solidFill>
            <a:ln w="12700">
              <a:solidFill>
                <a:srgbClr val="000000"/>
              </a:solidFill>
            </a:ln>
          </p:spPr>
        </p:sp>
      </p:grpSp>
      <p:sp>
        <p:nvSpPr>
          <p:cNvPr name="TextBox 31" id="31"/>
          <p:cNvSpPr txBox="true"/>
          <p:nvPr/>
        </p:nvSpPr>
        <p:spPr>
          <a:xfrm rot="0">
            <a:off x="1206551" y="6737747"/>
            <a:ext cx="371923" cy="417309"/>
          </a:xfrm>
          <a:prstGeom prst="rect">
            <a:avLst/>
          </a:prstGeom>
        </p:spPr>
        <p:txBody>
          <a:bodyPr anchor="t" rtlCol="false" tIns="0" lIns="0" bIns="0" rIns="0">
            <a:spAutoFit/>
          </a:bodyPr>
          <a:lstStyle/>
          <a:p>
            <a:pPr algn="l">
              <a:lnSpc>
                <a:spcPts val="2874"/>
              </a:lnSpc>
            </a:pPr>
            <a:r>
              <a:rPr lang="en-US" sz="2874">
                <a:solidFill>
                  <a:srgbClr val="BFBFBF"/>
                </a:solidFill>
                <a:latin typeface="Arimo"/>
                <a:ea typeface="Arimo"/>
                <a:cs typeface="Arimo"/>
                <a:sym typeface="Arimo"/>
              </a:rPr>
              <a:t>3</a:t>
            </a:r>
          </a:p>
        </p:txBody>
      </p:sp>
      <p:sp>
        <p:nvSpPr>
          <p:cNvPr name="TextBox 32" id="32"/>
          <p:cNvSpPr txBox="true"/>
          <p:nvPr/>
        </p:nvSpPr>
        <p:spPr>
          <a:xfrm rot="0">
            <a:off x="2136429" y="6445596"/>
            <a:ext cx="3099940" cy="396926"/>
          </a:xfrm>
          <a:prstGeom prst="rect">
            <a:avLst/>
          </a:prstGeom>
        </p:spPr>
        <p:txBody>
          <a:bodyPr anchor="t" rtlCol="false" tIns="0" lIns="0" bIns="0" rIns="0">
            <a:spAutoFit/>
          </a:bodyPr>
          <a:lstStyle/>
          <a:p>
            <a:pPr algn="l">
              <a:lnSpc>
                <a:spcPts val="2999"/>
              </a:lnSpc>
            </a:pPr>
            <a:r>
              <a:rPr lang="en-US" sz="2437">
                <a:solidFill>
                  <a:srgbClr val="BFBFBF"/>
                </a:solidFill>
                <a:latin typeface="Arimo"/>
                <a:ea typeface="Arimo"/>
                <a:cs typeface="Arimo"/>
                <a:sym typeface="Arimo"/>
              </a:rPr>
              <a:t>C: Low Retention</a:t>
            </a:r>
          </a:p>
        </p:txBody>
      </p:sp>
      <p:sp>
        <p:nvSpPr>
          <p:cNvPr name="TextBox 33" id="33"/>
          <p:cNvSpPr txBox="true"/>
          <p:nvPr/>
        </p:nvSpPr>
        <p:spPr>
          <a:xfrm rot="0">
            <a:off x="2136429" y="6914998"/>
            <a:ext cx="8149085" cy="472831"/>
          </a:xfrm>
          <a:prstGeom prst="rect">
            <a:avLst/>
          </a:prstGeom>
        </p:spPr>
        <p:txBody>
          <a:bodyPr anchor="t" rtlCol="false" tIns="0" lIns="0" bIns="0" rIns="0">
            <a:spAutoFit/>
          </a:bodyPr>
          <a:lstStyle/>
          <a:p>
            <a:pPr algn="l">
              <a:lnSpc>
                <a:spcPts val="3062"/>
              </a:lnSpc>
            </a:pPr>
            <a:r>
              <a:rPr lang="en-US" sz="1937">
                <a:solidFill>
                  <a:srgbClr val="BFBFBF"/>
                </a:solidFill>
                <a:latin typeface="Open Sans"/>
                <a:ea typeface="Open Sans"/>
                <a:cs typeface="Open Sans"/>
                <a:sym typeface="Open Sans"/>
              </a:rPr>
              <a:t>Simplify scripts, reduce cognitive load.</a:t>
            </a:r>
          </a:p>
        </p:txBody>
      </p:sp>
      <p:grpSp>
        <p:nvGrpSpPr>
          <p:cNvPr name="Group 34" id="34"/>
          <p:cNvGrpSpPr/>
          <p:nvPr/>
        </p:nvGrpSpPr>
        <p:grpSpPr>
          <a:xfrm rot="0">
            <a:off x="853678" y="7900245"/>
            <a:ext cx="9722644" cy="1516561"/>
            <a:chOff x="0" y="0"/>
            <a:chExt cx="12963525" cy="2022081"/>
          </a:xfrm>
        </p:grpSpPr>
        <p:sp>
          <p:nvSpPr>
            <p:cNvPr name="Freeform 35" id="35"/>
            <p:cNvSpPr/>
            <p:nvPr/>
          </p:nvSpPr>
          <p:spPr>
            <a:xfrm flipH="false" flipV="false" rot="0">
              <a:off x="19050" y="19050"/>
              <a:ext cx="12925425" cy="1983994"/>
            </a:xfrm>
            <a:custGeom>
              <a:avLst/>
              <a:gdLst/>
              <a:ahLst/>
              <a:cxnLst/>
              <a:rect r="r" b="b" t="t" l="l"/>
              <a:pathLst>
                <a:path h="1983994" w="12925425">
                  <a:moveTo>
                    <a:pt x="0" y="49657"/>
                  </a:moveTo>
                  <a:cubicBezTo>
                    <a:pt x="0" y="22225"/>
                    <a:pt x="22606" y="0"/>
                    <a:pt x="50419" y="0"/>
                  </a:cubicBezTo>
                  <a:lnTo>
                    <a:pt x="12875006" y="0"/>
                  </a:lnTo>
                  <a:cubicBezTo>
                    <a:pt x="12902819" y="0"/>
                    <a:pt x="12925425" y="22225"/>
                    <a:pt x="12925425" y="49657"/>
                  </a:cubicBezTo>
                  <a:lnTo>
                    <a:pt x="12925425" y="1934337"/>
                  </a:lnTo>
                  <a:cubicBezTo>
                    <a:pt x="12925425" y="1961769"/>
                    <a:pt x="12902819" y="1983994"/>
                    <a:pt x="12875006" y="1983994"/>
                  </a:cubicBezTo>
                  <a:lnTo>
                    <a:pt x="50419" y="1983994"/>
                  </a:lnTo>
                  <a:cubicBezTo>
                    <a:pt x="22606" y="1983994"/>
                    <a:pt x="0" y="1961769"/>
                    <a:pt x="0" y="1934337"/>
                  </a:cubicBezTo>
                  <a:close/>
                </a:path>
              </a:pathLst>
            </a:custGeom>
            <a:solidFill>
              <a:srgbClr val="1F1F1F"/>
            </a:solidFill>
            <a:ln w="12700">
              <a:solidFill>
                <a:srgbClr val="000000"/>
              </a:solidFill>
            </a:ln>
          </p:spPr>
        </p:sp>
        <p:sp>
          <p:nvSpPr>
            <p:cNvPr name="Freeform 36" id="36"/>
            <p:cNvSpPr/>
            <p:nvPr/>
          </p:nvSpPr>
          <p:spPr>
            <a:xfrm flipH="false" flipV="false" rot="0">
              <a:off x="0" y="0"/>
              <a:ext cx="12963525" cy="2022094"/>
            </a:xfrm>
            <a:custGeom>
              <a:avLst/>
              <a:gdLst/>
              <a:ahLst/>
              <a:cxnLst/>
              <a:rect r="r" b="b" t="t" l="l"/>
              <a:pathLst>
                <a:path h="2022094" w="12963525">
                  <a:moveTo>
                    <a:pt x="0" y="68707"/>
                  </a:moveTo>
                  <a:cubicBezTo>
                    <a:pt x="0" y="30480"/>
                    <a:pt x="31369" y="0"/>
                    <a:pt x="69469" y="0"/>
                  </a:cubicBezTo>
                  <a:lnTo>
                    <a:pt x="12894056" y="0"/>
                  </a:lnTo>
                  <a:lnTo>
                    <a:pt x="12894056" y="19050"/>
                  </a:lnTo>
                  <a:lnTo>
                    <a:pt x="12894056" y="0"/>
                  </a:lnTo>
                  <a:cubicBezTo>
                    <a:pt x="12932156" y="0"/>
                    <a:pt x="12963525" y="30480"/>
                    <a:pt x="12963525" y="68707"/>
                  </a:cubicBezTo>
                  <a:lnTo>
                    <a:pt x="12944475" y="68707"/>
                  </a:lnTo>
                  <a:lnTo>
                    <a:pt x="12963525" y="68707"/>
                  </a:lnTo>
                  <a:lnTo>
                    <a:pt x="12963525" y="1953387"/>
                  </a:lnTo>
                  <a:lnTo>
                    <a:pt x="12944475" y="1953387"/>
                  </a:lnTo>
                  <a:lnTo>
                    <a:pt x="12963525" y="1953387"/>
                  </a:lnTo>
                  <a:cubicBezTo>
                    <a:pt x="12963525" y="1991614"/>
                    <a:pt x="12932156" y="2022094"/>
                    <a:pt x="12894056" y="2022094"/>
                  </a:cubicBezTo>
                  <a:lnTo>
                    <a:pt x="12894056" y="2003044"/>
                  </a:lnTo>
                  <a:lnTo>
                    <a:pt x="12894056" y="2022094"/>
                  </a:lnTo>
                  <a:lnTo>
                    <a:pt x="69469" y="2022094"/>
                  </a:lnTo>
                  <a:lnTo>
                    <a:pt x="69469" y="2003044"/>
                  </a:lnTo>
                  <a:lnTo>
                    <a:pt x="69469" y="2022094"/>
                  </a:lnTo>
                  <a:cubicBezTo>
                    <a:pt x="31369" y="2022094"/>
                    <a:pt x="0" y="1991614"/>
                    <a:pt x="0" y="1953387"/>
                  </a:cubicBezTo>
                  <a:lnTo>
                    <a:pt x="0" y="68707"/>
                  </a:lnTo>
                  <a:lnTo>
                    <a:pt x="19050" y="68707"/>
                  </a:lnTo>
                  <a:lnTo>
                    <a:pt x="0" y="68707"/>
                  </a:lnTo>
                  <a:moveTo>
                    <a:pt x="38100" y="68707"/>
                  </a:moveTo>
                  <a:lnTo>
                    <a:pt x="38100" y="1953387"/>
                  </a:lnTo>
                  <a:lnTo>
                    <a:pt x="19050" y="1953387"/>
                  </a:lnTo>
                  <a:lnTo>
                    <a:pt x="38100" y="1953387"/>
                  </a:lnTo>
                  <a:cubicBezTo>
                    <a:pt x="38100" y="1970024"/>
                    <a:pt x="51816" y="1983994"/>
                    <a:pt x="69469" y="1983994"/>
                  </a:cubicBezTo>
                  <a:lnTo>
                    <a:pt x="12894056" y="1983994"/>
                  </a:lnTo>
                  <a:cubicBezTo>
                    <a:pt x="12911710" y="1983994"/>
                    <a:pt x="12925425" y="1970024"/>
                    <a:pt x="12925425" y="1953387"/>
                  </a:cubicBezTo>
                  <a:lnTo>
                    <a:pt x="12925425" y="68707"/>
                  </a:lnTo>
                  <a:cubicBezTo>
                    <a:pt x="12925425" y="52070"/>
                    <a:pt x="12911710" y="38100"/>
                    <a:pt x="12894056" y="38100"/>
                  </a:cubicBezTo>
                  <a:lnTo>
                    <a:pt x="69469" y="38100"/>
                  </a:lnTo>
                  <a:lnTo>
                    <a:pt x="69469" y="19050"/>
                  </a:lnTo>
                  <a:lnTo>
                    <a:pt x="69469" y="38100"/>
                  </a:lnTo>
                  <a:cubicBezTo>
                    <a:pt x="51816" y="38100"/>
                    <a:pt x="38100" y="52070"/>
                    <a:pt x="38100" y="68707"/>
                  </a:cubicBezTo>
                  <a:close/>
                </a:path>
              </a:pathLst>
            </a:custGeom>
            <a:solidFill>
              <a:srgbClr val="575757"/>
            </a:solidFill>
            <a:ln w="12700">
              <a:solidFill>
                <a:srgbClr val="000000"/>
              </a:solidFill>
            </a:ln>
          </p:spPr>
        </p:sp>
      </p:grpSp>
      <p:grpSp>
        <p:nvGrpSpPr>
          <p:cNvPr name="Group 37" id="37"/>
          <p:cNvGrpSpPr/>
          <p:nvPr/>
        </p:nvGrpSpPr>
        <p:grpSpPr>
          <a:xfrm rot="0">
            <a:off x="896541" y="7943107"/>
            <a:ext cx="991943" cy="1430836"/>
            <a:chOff x="0" y="0"/>
            <a:chExt cx="1322591" cy="1907781"/>
          </a:xfrm>
        </p:grpSpPr>
        <p:sp>
          <p:nvSpPr>
            <p:cNvPr name="Freeform 38" id="38"/>
            <p:cNvSpPr/>
            <p:nvPr/>
          </p:nvSpPr>
          <p:spPr>
            <a:xfrm flipH="false" flipV="false" rot="0">
              <a:off x="0" y="0"/>
              <a:ext cx="1322705" cy="1907794"/>
            </a:xfrm>
            <a:custGeom>
              <a:avLst/>
              <a:gdLst/>
              <a:ahLst/>
              <a:cxnLst/>
              <a:rect r="r" b="b" t="t" l="l"/>
              <a:pathLst>
                <a:path h="1907794" w="1322705">
                  <a:moveTo>
                    <a:pt x="0" y="3937"/>
                  </a:moveTo>
                  <a:cubicBezTo>
                    <a:pt x="0" y="1778"/>
                    <a:pt x="1778" y="0"/>
                    <a:pt x="3937" y="0"/>
                  </a:cubicBezTo>
                  <a:lnTo>
                    <a:pt x="1318768" y="0"/>
                  </a:lnTo>
                  <a:cubicBezTo>
                    <a:pt x="1320927" y="0"/>
                    <a:pt x="1322705" y="1778"/>
                    <a:pt x="1322705" y="3937"/>
                  </a:cubicBezTo>
                  <a:lnTo>
                    <a:pt x="1322705" y="1903857"/>
                  </a:lnTo>
                  <a:cubicBezTo>
                    <a:pt x="1322705" y="1906016"/>
                    <a:pt x="1320927" y="1907794"/>
                    <a:pt x="1318768" y="1907794"/>
                  </a:cubicBezTo>
                  <a:lnTo>
                    <a:pt x="3937" y="1907794"/>
                  </a:lnTo>
                  <a:cubicBezTo>
                    <a:pt x="1778" y="1907794"/>
                    <a:pt x="0" y="1906016"/>
                    <a:pt x="0" y="1903857"/>
                  </a:cubicBezTo>
                  <a:close/>
                </a:path>
              </a:pathLst>
            </a:custGeom>
            <a:solidFill>
              <a:srgbClr val="3E3E3E"/>
            </a:solidFill>
            <a:ln w="12700">
              <a:solidFill>
                <a:srgbClr val="000000"/>
              </a:solidFill>
            </a:ln>
          </p:spPr>
        </p:sp>
      </p:grpSp>
      <p:sp>
        <p:nvSpPr>
          <p:cNvPr name="TextBox 39" id="39"/>
          <p:cNvSpPr txBox="true"/>
          <p:nvPr/>
        </p:nvSpPr>
        <p:spPr>
          <a:xfrm rot="0">
            <a:off x="1206551" y="8473678"/>
            <a:ext cx="371923" cy="417309"/>
          </a:xfrm>
          <a:prstGeom prst="rect">
            <a:avLst/>
          </a:prstGeom>
        </p:spPr>
        <p:txBody>
          <a:bodyPr anchor="t" rtlCol="false" tIns="0" lIns="0" bIns="0" rIns="0">
            <a:spAutoFit/>
          </a:bodyPr>
          <a:lstStyle/>
          <a:p>
            <a:pPr algn="l">
              <a:lnSpc>
                <a:spcPts val="2874"/>
              </a:lnSpc>
            </a:pPr>
            <a:r>
              <a:rPr lang="en-US" sz="2874">
                <a:solidFill>
                  <a:srgbClr val="BFBFBF"/>
                </a:solidFill>
                <a:latin typeface="Arimo"/>
                <a:ea typeface="Arimo"/>
                <a:cs typeface="Arimo"/>
                <a:sym typeface="Arimo"/>
              </a:rPr>
              <a:t>4</a:t>
            </a:r>
          </a:p>
        </p:txBody>
      </p:sp>
      <p:sp>
        <p:nvSpPr>
          <p:cNvPr name="TextBox 40" id="40"/>
          <p:cNvSpPr txBox="true"/>
          <p:nvPr/>
        </p:nvSpPr>
        <p:spPr>
          <a:xfrm rot="0">
            <a:off x="2136429" y="8181527"/>
            <a:ext cx="3099940" cy="396926"/>
          </a:xfrm>
          <a:prstGeom prst="rect">
            <a:avLst/>
          </a:prstGeom>
        </p:spPr>
        <p:txBody>
          <a:bodyPr anchor="t" rtlCol="false" tIns="0" lIns="0" bIns="0" rIns="0">
            <a:spAutoFit/>
          </a:bodyPr>
          <a:lstStyle/>
          <a:p>
            <a:pPr algn="l">
              <a:lnSpc>
                <a:spcPts val="2999"/>
              </a:lnSpc>
            </a:pPr>
            <a:r>
              <a:rPr lang="en-US" sz="2437">
                <a:solidFill>
                  <a:srgbClr val="BFBFBF"/>
                </a:solidFill>
                <a:latin typeface="Arimo"/>
                <a:ea typeface="Arimo"/>
                <a:cs typeface="Arimo"/>
                <a:sym typeface="Arimo"/>
              </a:rPr>
              <a:t>D: Danger Zone</a:t>
            </a:r>
          </a:p>
        </p:txBody>
      </p:sp>
      <p:sp>
        <p:nvSpPr>
          <p:cNvPr name="TextBox 41" id="41"/>
          <p:cNvSpPr txBox="true"/>
          <p:nvPr/>
        </p:nvSpPr>
        <p:spPr>
          <a:xfrm rot="0">
            <a:off x="2136429" y="8650929"/>
            <a:ext cx="8149085" cy="472831"/>
          </a:xfrm>
          <a:prstGeom prst="rect">
            <a:avLst/>
          </a:prstGeom>
        </p:spPr>
        <p:txBody>
          <a:bodyPr anchor="t" rtlCol="false" tIns="0" lIns="0" bIns="0" rIns="0">
            <a:spAutoFit/>
          </a:bodyPr>
          <a:lstStyle/>
          <a:p>
            <a:pPr algn="l">
              <a:lnSpc>
                <a:spcPts val="3062"/>
              </a:lnSpc>
            </a:pPr>
            <a:r>
              <a:rPr lang="en-US" sz="1937">
                <a:solidFill>
                  <a:srgbClr val="BFBFBF"/>
                </a:solidFill>
                <a:latin typeface="Open Sans"/>
                <a:ea typeface="Open Sans"/>
                <a:cs typeface="Open Sans"/>
                <a:sym typeface="Open Sans"/>
              </a:rPr>
              <a:t>Consider cancellation or major restructuring.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F1F1F"/>
            </a:solidFill>
            <a:ln w="12700">
              <a:solidFill>
                <a:srgbClr val="000000"/>
              </a:solidFill>
            </a:ln>
          </p:spPr>
        </p:sp>
      </p:grpSp>
      <p:sp>
        <p:nvSpPr>
          <p:cNvPr name="Freeform 6" id="6" descr="preencoded.png">
            <a:hlinkClick r:id="rId4"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TextBox 8" id="8"/>
          <p:cNvSpPr txBox="true"/>
          <p:nvPr/>
        </p:nvSpPr>
        <p:spPr>
          <a:xfrm rot="0">
            <a:off x="992238" y="927202"/>
            <a:ext cx="9445523" cy="1829095"/>
          </a:xfrm>
          <a:prstGeom prst="rect">
            <a:avLst/>
          </a:prstGeom>
        </p:spPr>
        <p:txBody>
          <a:bodyPr anchor="t" rtlCol="false" tIns="0" lIns="0" bIns="0" rIns="0">
            <a:spAutoFit/>
          </a:bodyPr>
          <a:lstStyle/>
          <a:p>
            <a:pPr algn="l">
              <a:lnSpc>
                <a:spcPts val="6937"/>
              </a:lnSpc>
            </a:pPr>
            <a:r>
              <a:rPr lang="en-US" sz="5562">
                <a:solidFill>
                  <a:srgbClr val="FEFEFE"/>
                </a:solidFill>
                <a:latin typeface="Arimo"/>
                <a:ea typeface="Arimo"/>
                <a:cs typeface="Arimo"/>
                <a:sym typeface="Arimo"/>
              </a:rPr>
              <a:t>ROI Estimation &amp; Business Recommendations</a:t>
            </a:r>
          </a:p>
        </p:txBody>
      </p:sp>
      <p:sp>
        <p:nvSpPr>
          <p:cNvPr name="TextBox 9" id="9"/>
          <p:cNvSpPr txBox="true"/>
          <p:nvPr/>
        </p:nvSpPr>
        <p:spPr>
          <a:xfrm rot="0">
            <a:off x="992238" y="3426914"/>
            <a:ext cx="3544043" cy="481012"/>
          </a:xfrm>
          <a:prstGeom prst="rect">
            <a:avLst/>
          </a:prstGeom>
        </p:spPr>
        <p:txBody>
          <a:bodyPr anchor="t" rtlCol="false" tIns="0" lIns="0" bIns="0" rIns="0">
            <a:spAutoFit/>
          </a:bodyPr>
          <a:lstStyle/>
          <a:p>
            <a:pPr algn="l">
              <a:lnSpc>
                <a:spcPts val="3437"/>
              </a:lnSpc>
            </a:pPr>
            <a:r>
              <a:rPr lang="en-US" sz="2750">
                <a:solidFill>
                  <a:srgbClr val="FEFEFE"/>
                </a:solidFill>
                <a:latin typeface="Arimo"/>
                <a:ea typeface="Arimo"/>
                <a:cs typeface="Arimo"/>
                <a:sym typeface="Arimo"/>
              </a:rPr>
              <a:t>ROI Calculation</a:t>
            </a:r>
          </a:p>
        </p:txBody>
      </p:sp>
      <p:sp>
        <p:nvSpPr>
          <p:cNvPr name="TextBox 10" id="10"/>
          <p:cNvSpPr txBox="true"/>
          <p:nvPr/>
        </p:nvSpPr>
        <p:spPr>
          <a:xfrm rot="0">
            <a:off x="599380" y="4039048"/>
            <a:ext cx="5018046" cy="3390452"/>
          </a:xfrm>
          <a:prstGeom prst="rect">
            <a:avLst/>
          </a:prstGeom>
        </p:spPr>
        <p:txBody>
          <a:bodyPr anchor="t" rtlCol="false" tIns="0" lIns="0" bIns="0" rIns="0">
            <a:spAutoFit/>
          </a:bodyPr>
          <a:lstStyle/>
          <a:p>
            <a:pPr algn="l">
              <a:lnSpc>
                <a:spcPts val="4000"/>
              </a:lnSpc>
            </a:pPr>
            <a:r>
              <a:rPr lang="en-US" sz="2499">
                <a:solidFill>
                  <a:srgbClr val="E7E6E6"/>
                </a:solidFill>
                <a:latin typeface="Calibri (MS)"/>
                <a:ea typeface="Calibri (MS)"/>
                <a:cs typeface="Calibri (MS)"/>
                <a:sym typeface="Calibri (MS)"/>
              </a:rPr>
              <a:t>ROI was calculated using a retention-based approach:</a:t>
            </a:r>
          </a:p>
          <a:p>
            <a:pPr algn="l">
              <a:lnSpc>
                <a:spcPts val="4000"/>
              </a:lnSpc>
            </a:pPr>
          </a:p>
          <a:p>
            <a:pPr algn="l">
              <a:lnSpc>
                <a:spcPts val="4000"/>
              </a:lnSpc>
            </a:pPr>
            <a:r>
              <a:rPr lang="en-US" sz="2499">
                <a:solidFill>
                  <a:srgbClr val="E7E6E6"/>
                </a:solidFill>
                <a:latin typeface="Calibri (MS)"/>
                <a:ea typeface="Calibri (MS)"/>
                <a:cs typeface="Calibri (MS)"/>
                <a:sym typeface="Calibri (MS)"/>
              </a:rPr>
              <a:t>ROI (%) = ((Retention Gain × ARPU) − Improvement Cost) / Improvement Cost × 100</a:t>
            </a:r>
          </a:p>
        </p:txBody>
      </p:sp>
      <p:sp>
        <p:nvSpPr>
          <p:cNvPr name="TextBox 11" id="11"/>
          <p:cNvSpPr txBox="true"/>
          <p:nvPr/>
        </p:nvSpPr>
        <p:spPr>
          <a:xfrm rot="0">
            <a:off x="992238" y="7600950"/>
            <a:ext cx="4376890" cy="1446609"/>
          </a:xfrm>
          <a:prstGeom prst="rect">
            <a:avLst/>
          </a:prstGeom>
        </p:spPr>
        <p:txBody>
          <a:bodyPr anchor="t" rtlCol="false" tIns="0" lIns="0" bIns="0" rIns="0">
            <a:spAutoFit/>
          </a:bodyPr>
          <a:lstStyle/>
          <a:p>
            <a:pPr algn="l">
              <a:lnSpc>
                <a:spcPts val="3562"/>
              </a:lnSpc>
            </a:pPr>
            <a:r>
              <a:rPr lang="en-US" sz="2187">
                <a:solidFill>
                  <a:srgbClr val="BFBFBF"/>
                </a:solidFill>
                <a:latin typeface="Open Sans"/>
                <a:ea typeface="Open Sans"/>
                <a:cs typeface="Open Sans"/>
                <a:sym typeface="Open Sans"/>
              </a:rPr>
              <a:t>Example: 10,000 users retained, ARPU ₹300, cost ₹2,000,000 = 50% ROI.</a:t>
            </a:r>
          </a:p>
        </p:txBody>
      </p:sp>
      <p:sp>
        <p:nvSpPr>
          <p:cNvPr name="TextBox 12" id="12"/>
          <p:cNvSpPr txBox="true"/>
          <p:nvPr/>
        </p:nvSpPr>
        <p:spPr>
          <a:xfrm rot="0">
            <a:off x="6070397" y="3426914"/>
            <a:ext cx="3544043" cy="481012"/>
          </a:xfrm>
          <a:prstGeom prst="rect">
            <a:avLst/>
          </a:prstGeom>
        </p:spPr>
        <p:txBody>
          <a:bodyPr anchor="t" rtlCol="false" tIns="0" lIns="0" bIns="0" rIns="0">
            <a:spAutoFit/>
          </a:bodyPr>
          <a:lstStyle/>
          <a:p>
            <a:pPr algn="l">
              <a:lnSpc>
                <a:spcPts val="3437"/>
              </a:lnSpc>
            </a:pPr>
            <a:r>
              <a:rPr lang="en-US" sz="2750">
                <a:solidFill>
                  <a:srgbClr val="FEFEFE"/>
                </a:solidFill>
                <a:latin typeface="Arimo"/>
                <a:ea typeface="Arimo"/>
                <a:cs typeface="Arimo"/>
                <a:sym typeface="Arimo"/>
              </a:rPr>
              <a:t>Recommendations</a:t>
            </a:r>
          </a:p>
        </p:txBody>
      </p:sp>
      <p:sp>
        <p:nvSpPr>
          <p:cNvPr name="TextBox 13" id="13"/>
          <p:cNvSpPr txBox="true"/>
          <p:nvPr/>
        </p:nvSpPr>
        <p:spPr>
          <a:xfrm rot="0">
            <a:off x="6070397" y="4105723"/>
            <a:ext cx="4376890"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BFBFBF"/>
                </a:solidFill>
                <a:latin typeface="Open Sans"/>
                <a:ea typeface="Open Sans"/>
                <a:cs typeface="Open Sans"/>
                <a:sym typeface="Open Sans"/>
              </a:rPr>
              <a:t>Strengthen opening hooks (below 7).</a:t>
            </a:r>
          </a:p>
        </p:txBody>
      </p:sp>
      <p:sp>
        <p:nvSpPr>
          <p:cNvPr name="TextBox 14" id="14"/>
          <p:cNvSpPr txBox="true"/>
          <p:nvPr/>
        </p:nvSpPr>
        <p:spPr>
          <a:xfrm rot="0">
            <a:off x="6070397" y="5112096"/>
            <a:ext cx="4376890"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BFBFBF"/>
                </a:solidFill>
                <a:latin typeface="Open Sans"/>
                <a:ea typeface="Open Sans"/>
                <a:cs typeface="Open Sans"/>
                <a:sym typeface="Open Sans"/>
              </a:rPr>
              <a:t>Manage content complexity in early episodes.</a:t>
            </a:r>
          </a:p>
        </p:txBody>
      </p:sp>
      <p:sp>
        <p:nvSpPr>
          <p:cNvPr name="TextBox 15" id="15"/>
          <p:cNvSpPr txBox="true"/>
          <p:nvPr/>
        </p:nvSpPr>
        <p:spPr>
          <a:xfrm rot="0">
            <a:off x="6070397" y="6118469"/>
            <a:ext cx="4376890"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BFBFBF"/>
                </a:solidFill>
                <a:latin typeface="Open Sans"/>
                <a:ea typeface="Open Sans"/>
                <a:cs typeface="Open Sans"/>
                <a:sym typeface="Open Sans"/>
              </a:rPr>
              <a:t>Optimize pacing for maximum watch time.</a:t>
            </a:r>
          </a:p>
        </p:txBody>
      </p:sp>
      <p:sp>
        <p:nvSpPr>
          <p:cNvPr name="TextBox 16" id="16"/>
          <p:cNvSpPr txBox="true"/>
          <p:nvPr/>
        </p:nvSpPr>
        <p:spPr>
          <a:xfrm rot="0">
            <a:off x="6070397" y="7124852"/>
            <a:ext cx="4376890" cy="992981"/>
          </a:xfrm>
          <a:prstGeom prst="rect">
            <a:avLst/>
          </a:prstGeom>
        </p:spPr>
        <p:txBody>
          <a:bodyPr anchor="t" rtlCol="false" tIns="0" lIns="0" bIns="0" rIns="0">
            <a:spAutoFit/>
          </a:bodyPr>
          <a:lstStyle/>
          <a:p>
            <a:pPr algn="l" marL="329902" indent="-164951" lvl="1">
              <a:lnSpc>
                <a:spcPts val="3562"/>
              </a:lnSpc>
              <a:buFont typeface="Arial"/>
              <a:buChar char="•"/>
            </a:pPr>
            <a:r>
              <a:rPr lang="en-US" sz="2187">
                <a:solidFill>
                  <a:srgbClr val="BFBFBF"/>
                </a:solidFill>
                <a:latin typeface="Open Sans"/>
                <a:ea typeface="Open Sans"/>
                <a:cs typeface="Open Sans"/>
                <a:sym typeface="Open Sans"/>
              </a:rPr>
              <a:t>Targeted re-engagement for at-risk shows.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DAG85l_kWaI</dc:identifier>
  <dcterms:modified xsi:type="dcterms:W3CDTF">2011-08-01T06:04:30Z</dcterms:modified>
  <cp:revision>1</cp:revision>
  <dc:title>OTT-Content-Performance-and-Retention-Analysis FInal.pptx</dc:title>
</cp:coreProperties>
</file>